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7"/>
  </p:notesMasterIdLst>
  <p:sldIdLst>
    <p:sldId id="363" r:id="rId2"/>
    <p:sldId id="322" r:id="rId3"/>
    <p:sldId id="361" r:id="rId4"/>
    <p:sldId id="296" r:id="rId5"/>
    <p:sldId id="362" r:id="rId6"/>
    <p:sldId id="323" r:id="rId7"/>
    <p:sldId id="308" r:id="rId8"/>
    <p:sldId id="309" r:id="rId9"/>
    <p:sldId id="305" r:id="rId10"/>
    <p:sldId id="304" r:id="rId11"/>
    <p:sldId id="307" r:id="rId12"/>
    <p:sldId id="306" r:id="rId13"/>
    <p:sldId id="300" r:id="rId14"/>
    <p:sldId id="303" r:id="rId15"/>
    <p:sldId id="301" r:id="rId16"/>
    <p:sldId id="302" r:id="rId17"/>
    <p:sldId id="297" r:id="rId18"/>
    <p:sldId id="299" r:id="rId19"/>
    <p:sldId id="349" r:id="rId20"/>
    <p:sldId id="350" r:id="rId21"/>
    <p:sldId id="351" r:id="rId22"/>
    <p:sldId id="352" r:id="rId23"/>
    <p:sldId id="324" r:id="rId24"/>
    <p:sldId id="325" r:id="rId25"/>
    <p:sldId id="270" r:id="rId26"/>
    <p:sldId id="271" r:id="rId27"/>
    <p:sldId id="272" r:id="rId28"/>
    <p:sldId id="330" r:id="rId29"/>
    <p:sldId id="328" r:id="rId30"/>
    <p:sldId id="280" r:id="rId31"/>
    <p:sldId id="293" r:id="rId32"/>
    <p:sldId id="277" r:id="rId33"/>
    <p:sldId id="334" r:id="rId34"/>
    <p:sldId id="287" r:id="rId35"/>
    <p:sldId id="288" r:id="rId36"/>
    <p:sldId id="289" r:id="rId37"/>
    <p:sldId id="331" r:id="rId38"/>
    <p:sldId id="329" r:id="rId39"/>
    <p:sldId id="290" r:id="rId40"/>
    <p:sldId id="294" r:id="rId41"/>
    <p:sldId id="291" r:id="rId42"/>
    <p:sldId id="335" r:id="rId43"/>
    <p:sldId id="292" r:id="rId44"/>
    <p:sldId id="267" r:id="rId45"/>
    <p:sldId id="326" r:id="rId46"/>
    <p:sldId id="327" r:id="rId47"/>
    <p:sldId id="311" r:id="rId48"/>
    <p:sldId id="310" r:id="rId49"/>
    <p:sldId id="336" r:id="rId50"/>
    <p:sldId id="337" r:id="rId51"/>
    <p:sldId id="264" r:id="rId52"/>
    <p:sldId id="265" r:id="rId53"/>
    <p:sldId id="266" r:id="rId54"/>
    <p:sldId id="338" r:id="rId55"/>
    <p:sldId id="339" r:id="rId56"/>
    <p:sldId id="340" r:id="rId57"/>
    <p:sldId id="341" r:id="rId58"/>
    <p:sldId id="273" r:id="rId59"/>
    <p:sldId id="281" r:id="rId60"/>
    <p:sldId id="274" r:id="rId61"/>
    <p:sldId id="342" r:id="rId62"/>
    <p:sldId id="279" r:id="rId63"/>
    <p:sldId id="278" r:id="rId64"/>
    <p:sldId id="275" r:id="rId65"/>
    <p:sldId id="276" r:id="rId66"/>
    <p:sldId id="268" r:id="rId67"/>
    <p:sldId id="282" r:id="rId68"/>
    <p:sldId id="284" r:id="rId69"/>
    <p:sldId id="283" r:id="rId70"/>
    <p:sldId id="343" r:id="rId71"/>
    <p:sldId id="344" r:id="rId72"/>
    <p:sldId id="345" r:id="rId73"/>
    <p:sldId id="346" r:id="rId74"/>
    <p:sldId id="347" r:id="rId75"/>
    <p:sldId id="348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75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6357" autoAdjust="0"/>
  </p:normalViewPr>
  <p:slideViewPr>
    <p:cSldViewPr snapToGrid="0" snapToObjects="1">
      <p:cViewPr varScale="1">
        <p:scale>
          <a:sx n="113" d="100"/>
          <a:sy n="113" d="100"/>
        </p:scale>
        <p:origin x="51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B93648-2745-404C-AB28-DBFC1931C621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18E68-0542-47E9-9A0D-1605328C5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5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F508B-0200-B047-9495-4C9EAF390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B50CB-6A38-694D-9E72-B41CCD233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83A19-A819-9A4A-ABD1-6F513CBE6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EPC.SPACE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FA0FC-6AA3-FD49-8E73-4F4264668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1632D-9FED-2D41-89A3-82DD84E0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picture containing nature, blue, sky, water&#10;&#10;Description automatically generated">
            <a:extLst>
              <a:ext uri="{FF2B5EF4-FFF2-40B4-BE49-F238E27FC236}">
                <a16:creationId xmlns:a16="http://schemas.microsoft.com/office/drawing/2014/main" id="{A143E2E1-DA84-2E4A-B55A-4006D4C0F25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F5E07E3F-0306-BF43-A4DD-BE09B12C35A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2867819"/>
            <a:ext cx="8037560" cy="112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65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338E5-D337-D94A-8827-77735A032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535A825-D932-4B23-B7DE-CC511F0462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D5E666-150C-4667-857C-C124D4AE7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878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D4BFE-B36B-4D44-BC8E-2470B29A58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DB116-ED7D-4491-B0AB-C474840F8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07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AEBC9-1831-DE49-B4BD-57705E28C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646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BEDAB-75CF-D246-8091-FA604B68D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948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79587-65B1-7E4B-9159-65CCF860C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648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E3AC454-7498-488F-B76B-2D30C16DFD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2B73450-9FB1-48E9-9A6F-E9011B7835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46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8C3C-2F37-5C4A-A738-F881B14E9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84C531-C056-7A44-8BAE-F83058759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F5E64-3913-5840-BD76-E0ED1FF0A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ECA6F3D-958A-4521-9FF0-4C295EF45B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A11C9C0-15BD-41E3-ABCC-26D3BAEBF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51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DDF9E-0921-5F40-9AE5-65532AE2D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9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16C35-90F3-EE4C-8A60-1E587FA06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408699F-BC2E-47A1-89F9-061188174D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7E6521A-1908-426C-8D52-247AFB727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65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E22814-E726-C547-9BC2-9EFA0542E8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23452"/>
            <a:ext cx="2628900" cy="54436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E73289-ADA4-D64B-AA2A-A10D69CFD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23452"/>
            <a:ext cx="7734300" cy="54436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F734181-5E9B-4D00-91B8-492F2F1999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0D9BC53-3FE7-48D8-9877-70440E6CE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57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763" y="603971"/>
            <a:ext cx="10993549" cy="889851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763" y="1515060"/>
            <a:ext cx="10993546" cy="59032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0A1A658-C697-48B6-A38E-1EE8EB216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2" y="2097297"/>
            <a:ext cx="11029616" cy="387798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5E3102E-DD8B-4D04-A8B4-B6950ABB5A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Epc.space</a:t>
            </a:r>
          </a:p>
        </p:txBody>
      </p:sp>
    </p:spTree>
    <p:extLst>
      <p:ext uri="{BB962C8B-B14F-4D97-AF65-F5344CB8AC3E}">
        <p14:creationId xmlns:p14="http://schemas.microsoft.com/office/powerpoint/2010/main" val="1134179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856057"/>
            <a:ext cx="11029616" cy="474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251A69E-2577-42CE-8F19-B8BAF8BC6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2" y="1623225"/>
            <a:ext cx="11029616" cy="387798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04B791F-57C0-429A-A0C2-A6B276BC9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Epc.space</a:t>
            </a:r>
          </a:p>
        </p:txBody>
      </p:sp>
    </p:spTree>
    <p:extLst>
      <p:ext uri="{BB962C8B-B14F-4D97-AF65-F5344CB8AC3E}">
        <p14:creationId xmlns:p14="http://schemas.microsoft.com/office/powerpoint/2010/main" val="2390510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1122363"/>
            <a:ext cx="10515600" cy="5140214"/>
          </a:xfrm>
        </p:spPr>
        <p:txBody>
          <a:bodyPr anchor="b"/>
          <a:lstStyle>
            <a:lvl1pPr algn="ctr">
              <a:defRPr sz="6000" baseline="0"/>
            </a:lvl1pPr>
          </a:lstStyle>
          <a:p>
            <a:r>
              <a:rPr lang="en-US" dirty="0"/>
              <a:t>Click to edit content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5DC6-3FA1-4FEB-B274-F5806A825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3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ky, blue, star, man&#10;&#10;Description automatically generated">
            <a:extLst>
              <a:ext uri="{FF2B5EF4-FFF2-40B4-BE49-F238E27FC236}">
                <a16:creationId xmlns:a16="http://schemas.microsoft.com/office/drawing/2014/main" id="{FC79CBE9-4CCF-3546-9D30-A0B4654A891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4F508B-0200-B047-9495-4C9EAF390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5156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B50CB-6A38-694D-9E72-B41CCD233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483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15787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15706F-144A-F940-B109-65DD5C274E5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4F508B-0200-B047-9495-4C9EAF390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B50CB-6A38-694D-9E72-B41CCD233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11E24CA-704B-41D0-AB1E-3661E2C6D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D9ECD9-4D4F-4F30-8264-2B6FD1AD0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21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E1F61F0-FF18-BF4A-A61F-6B90A1A7302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A617B3C-C1F9-4CBA-A0AE-798C304F98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990D575-AE5F-4284-ACC9-19693D952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FF12DA-9916-4890-B5A6-0CF20E196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618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C8D228E-B119-490F-9544-AFCDF22E6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668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6815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E1F61F0-FF18-BF4A-A61F-6B90A1A7302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A617B3C-C1F9-4CBA-A0AE-798C304F98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990D575-AE5F-4284-ACC9-19693D952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15A3667-8500-451B-9217-F70A5C24D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763" y="437792"/>
            <a:ext cx="10993549" cy="889851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37CA25B-B78C-4576-B81A-4A17321CCB5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81192" y="2097297"/>
            <a:ext cx="11029616" cy="387798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26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BA768-88BB-2345-8D04-45C8E50C0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73855-67E0-CA47-BB49-EF3744F88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36CF888-1C26-405D-8360-530C329E4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C6565A3-050A-4704-8A68-488434451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93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4BEBC-DA7F-624F-AE81-47FCD70B8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C0968-B931-2446-B6B8-A57CF33BF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039934-44FF-437F-9AD4-6845EF2DBB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F7B4AB-75F5-49BC-8F8C-3EC32B39D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75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1BA92-21DE-2F40-AFCE-39EDAC5A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D7F41-27E4-3641-A607-6101F44801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91D05-70C4-1245-B07A-C9D57B6F5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CAD9715-3D59-432B-A312-17C96803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799AA6C-8935-4CE5-96AF-52752C99D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93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CD20-EF45-C54D-A54D-D3B541E94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64293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4EA387-3CF9-9547-BBE3-253A97455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8033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3AF46-BE02-894C-B902-A65B0DD75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04243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29F7DB-53D3-FC47-B5C5-2D5EA0218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80329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28F9E7-A88A-D943-B162-EA20D63F3B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0424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65D8C86-80C2-4212-92C9-C673ACB6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23C147D-FB9A-498C-9D5B-37FEDB4614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62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2CE035-55A2-493F-8D9C-8DD89E8C6C5E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46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6941F4-EE6A-0243-9954-A988F3A89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61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7CA05-E293-6D4F-9153-AF706238A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0668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E0464-4D62-104F-8A7B-F404C1390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98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61" r:id="rId3"/>
    <p:sldLayoutId id="2147483660" r:id="rId4"/>
    <p:sldLayoutId id="2147483665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3" r:id="rId16"/>
    <p:sldLayoutId id="2147483664" r:id="rId17"/>
    <p:sldLayoutId id="2147483666" r:id="rId1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2.wdp"/><Relationship Id="rId4" Type="http://schemas.openxmlformats.org/officeDocument/2006/relationships/image" Target="../media/image17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4.png"/><Relationship Id="rId5" Type="http://schemas.microsoft.com/office/2007/relationships/hdphoto" Target="../media/hdphoto4.wdp"/><Relationship Id="rId4" Type="http://schemas.openxmlformats.org/officeDocument/2006/relationships/image" Target="../media/image173.png"/><Relationship Id="rId9" Type="http://schemas.microsoft.com/office/2007/relationships/hdphoto" Target="../media/hdphoto6.wdp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8.png"/><Relationship Id="rId11" Type="http://schemas.microsoft.com/office/2007/relationships/hdphoto" Target="../media/hdphoto11.wdp"/><Relationship Id="rId5" Type="http://schemas.microsoft.com/office/2007/relationships/hdphoto" Target="../media/hdphoto8.wdp"/><Relationship Id="rId10" Type="http://schemas.openxmlformats.org/officeDocument/2006/relationships/image" Target="../media/image180.png"/><Relationship Id="rId4" Type="http://schemas.openxmlformats.org/officeDocument/2006/relationships/image" Target="../media/image177.png"/><Relationship Id="rId9" Type="http://schemas.microsoft.com/office/2007/relationships/hdphoto" Target="../media/hdphoto10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microsoft.com/office/2007/relationships/hdphoto" Target="../media/hdphoto12.wdp"/><Relationship Id="rId7" Type="http://schemas.microsoft.com/office/2007/relationships/hdphoto" Target="../media/hdphoto14.wdp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6.png"/><Relationship Id="rId11" Type="http://schemas.microsoft.com/office/2007/relationships/hdphoto" Target="../media/hdphoto15.wdp"/><Relationship Id="rId5" Type="http://schemas.microsoft.com/office/2007/relationships/hdphoto" Target="../media/hdphoto13.wdp"/><Relationship Id="rId10" Type="http://schemas.openxmlformats.org/officeDocument/2006/relationships/image" Target="../media/image259.png"/><Relationship Id="rId4" Type="http://schemas.openxmlformats.org/officeDocument/2006/relationships/image" Target="../media/image255.png"/><Relationship Id="rId9" Type="http://schemas.openxmlformats.org/officeDocument/2006/relationships/image" Target="../media/image25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microsoft.com/office/2007/relationships/hdphoto" Target="../media/hdphoto16.wdp"/><Relationship Id="rId7" Type="http://schemas.openxmlformats.org/officeDocument/2006/relationships/image" Target="../media/image263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7.xml"/><Relationship Id="rId6" Type="http://schemas.microsoft.com/office/2007/relationships/hdphoto" Target="../media/hdphoto17.wdp"/><Relationship Id="rId5" Type="http://schemas.openxmlformats.org/officeDocument/2006/relationships/image" Target="../media/image262.png"/><Relationship Id="rId10" Type="http://schemas.microsoft.com/office/2007/relationships/hdphoto" Target="../media/hdphoto18.wdp"/><Relationship Id="rId4" Type="http://schemas.openxmlformats.org/officeDocument/2006/relationships/image" Target="../media/image261.png"/><Relationship Id="rId9" Type="http://schemas.openxmlformats.org/officeDocument/2006/relationships/image" Target="../media/image2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microsoft.com/office/2007/relationships/hdphoto" Target="../media/hdphoto19.wdp"/><Relationship Id="rId7" Type="http://schemas.openxmlformats.org/officeDocument/2006/relationships/image" Target="../media/image269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7.xml"/><Relationship Id="rId6" Type="http://schemas.microsoft.com/office/2007/relationships/hdphoto" Target="../media/hdphoto20.wdp"/><Relationship Id="rId5" Type="http://schemas.openxmlformats.org/officeDocument/2006/relationships/image" Target="../media/image268.png"/><Relationship Id="rId10" Type="http://schemas.openxmlformats.org/officeDocument/2006/relationships/image" Target="../media/image271.png"/><Relationship Id="rId4" Type="http://schemas.openxmlformats.org/officeDocument/2006/relationships/image" Target="../media/image267.png"/><Relationship Id="rId9" Type="http://schemas.microsoft.com/office/2007/relationships/hdphoto" Target="../media/hdphoto21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7.xml"/><Relationship Id="rId4" Type="http://schemas.microsoft.com/office/2007/relationships/hdphoto" Target="../media/hdphoto22.wdp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microsoft.com/office/2007/relationships/hdphoto" Target="../media/hdphoto23.wdp"/><Relationship Id="rId7" Type="http://schemas.openxmlformats.org/officeDocument/2006/relationships/image" Target="../media/image277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6.png"/><Relationship Id="rId5" Type="http://schemas.microsoft.com/office/2007/relationships/hdphoto" Target="../media/hdphoto24.wdp"/><Relationship Id="rId10" Type="http://schemas.microsoft.com/office/2007/relationships/hdphoto" Target="../media/hdphoto25.wdp"/><Relationship Id="rId4" Type="http://schemas.openxmlformats.org/officeDocument/2006/relationships/image" Target="../media/image275.png"/><Relationship Id="rId9" Type="http://schemas.openxmlformats.org/officeDocument/2006/relationships/image" Target="../media/image279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7" Type="http://schemas.openxmlformats.org/officeDocument/2006/relationships/image" Target="../media/image28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7.xml"/><Relationship Id="rId6" Type="http://schemas.microsoft.com/office/2007/relationships/hdphoto" Target="../media/hdphoto27.wdp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microsoft.com/office/2007/relationships/hdphoto" Target="../media/hdphoto28.wdp"/><Relationship Id="rId7" Type="http://schemas.openxmlformats.org/officeDocument/2006/relationships/image" Target="../media/image287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7.xml"/><Relationship Id="rId6" Type="http://schemas.microsoft.com/office/2007/relationships/hdphoto" Target="../media/hdphoto29.wdp"/><Relationship Id="rId5" Type="http://schemas.openxmlformats.org/officeDocument/2006/relationships/image" Target="../media/image286.png"/><Relationship Id="rId10" Type="http://schemas.microsoft.com/office/2007/relationships/hdphoto" Target="../media/hdphoto30.wdp"/><Relationship Id="rId4" Type="http://schemas.openxmlformats.org/officeDocument/2006/relationships/image" Target="../media/image285.png"/><Relationship Id="rId9" Type="http://schemas.openxmlformats.org/officeDocument/2006/relationships/image" Target="../media/image28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microsoft.com/office/2007/relationships/hdphoto" Target="../media/hdphoto31.wdp"/><Relationship Id="rId7" Type="http://schemas.openxmlformats.org/officeDocument/2006/relationships/image" Target="../media/image293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7.xml"/><Relationship Id="rId6" Type="http://schemas.microsoft.com/office/2007/relationships/hdphoto" Target="../media/hdphoto32.wdp"/><Relationship Id="rId5" Type="http://schemas.openxmlformats.org/officeDocument/2006/relationships/image" Target="../media/image292.png"/><Relationship Id="rId10" Type="http://schemas.openxmlformats.org/officeDocument/2006/relationships/image" Target="../media/image276.png"/><Relationship Id="rId4" Type="http://schemas.openxmlformats.org/officeDocument/2006/relationships/image" Target="../media/image291.png"/><Relationship Id="rId9" Type="http://schemas.microsoft.com/office/2007/relationships/hdphoto" Target="../media/hdphoto2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16B3-AB76-4ACB-96F7-C2A3B775F3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VDS STRESS TEST</a:t>
            </a:r>
          </a:p>
        </p:txBody>
      </p:sp>
    </p:spTree>
    <p:extLst>
      <p:ext uri="{BB962C8B-B14F-4D97-AF65-F5344CB8AC3E}">
        <p14:creationId xmlns:p14="http://schemas.microsoft.com/office/powerpoint/2010/main" val="1095018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BD41-A850-46F2-93D9-8AFF2D4F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RDSON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015A5-8F50-4763-936B-1F41BB06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AB5588-435D-4418-8E9A-EB8B0079F7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376" y="1355195"/>
            <a:ext cx="3088750" cy="20676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59651E-29A5-4B0C-A75E-171A92E685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9254" y="1367091"/>
            <a:ext cx="3088750" cy="20557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05563A-2091-4D06-A739-BDB26115366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376" y="3429000"/>
            <a:ext cx="3100708" cy="19902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AF036B-BE93-4997-9A57-AC3C0ED564B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3332" y="3422876"/>
            <a:ext cx="3096629" cy="19923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B74C44-5110-4D01-AE73-81884AEFC31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8004" y="1367091"/>
            <a:ext cx="3118881" cy="20439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2E27D8-834A-44F4-94CE-41FE75BEA19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7823" y="1385015"/>
            <a:ext cx="2934177" cy="20439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670F1E-D26F-45A8-B9BE-D48CFF9B164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8943" y="3410919"/>
            <a:ext cx="3118880" cy="2008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A4BF38-92BB-400E-B857-F5AEDD2E3F5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7823" y="3418642"/>
            <a:ext cx="2934177" cy="20005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57F7B08-EAB9-4031-8950-C14E4E2E2361}"/>
              </a:ext>
            </a:extLst>
          </p:cNvPr>
          <p:cNvSpPr txBox="1"/>
          <p:nvPr/>
        </p:nvSpPr>
        <p:spPr>
          <a:xfrm>
            <a:off x="296091" y="5549402"/>
            <a:ext cx="11408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away :   Efficiency dependent to drain voltage no current dependence .</a:t>
            </a:r>
          </a:p>
          <a:p>
            <a:r>
              <a:rPr lang="en-US" dirty="0"/>
              <a:t>	      Temperature seems to slow down the </a:t>
            </a:r>
            <a:r>
              <a:rPr lang="en-US" dirty="0" err="1"/>
              <a:t>Drdson</a:t>
            </a:r>
            <a:r>
              <a:rPr lang="en-US" dirty="0"/>
              <a:t> effect thru annealing .  ( more pronounced on 100V device analysis)</a:t>
            </a:r>
          </a:p>
        </p:txBody>
      </p:sp>
    </p:spTree>
    <p:extLst>
      <p:ext uri="{BB962C8B-B14F-4D97-AF65-F5344CB8AC3E}">
        <p14:creationId xmlns:p14="http://schemas.microsoft.com/office/powerpoint/2010/main" val="4257378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BD41-A850-46F2-93D9-8AFF2D4F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DRON Normalized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015A5-8F50-4763-936B-1F41BB06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DB2A1F-EE38-4B9F-BFDA-DA5D0732A4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721" y="1357126"/>
            <a:ext cx="3081973" cy="20668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47984C-C5B9-451B-9311-C610357BE8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3332" y="1360967"/>
            <a:ext cx="3061067" cy="20630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7E046C-B68B-456D-872B-5C108373EC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8" y="3424022"/>
            <a:ext cx="3071500" cy="19784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559717-DA4B-4E69-B3B3-4772422A833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068" y="3429000"/>
            <a:ext cx="3076085" cy="19735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3F6DD2-4B86-4CFD-938F-CAA1D5C7C7C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4399" y="1360967"/>
            <a:ext cx="3131175" cy="20680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B10D42-299F-480B-ABD1-36741E4C37A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4653" y="1357126"/>
            <a:ext cx="2967347" cy="20630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7CED1F-5620-4338-B9EF-D3AB6F12B5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4399" y="3437820"/>
            <a:ext cx="3071500" cy="19689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295F66-E56E-49D5-BE6B-A8DA1A9E83C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4221" y="3424022"/>
            <a:ext cx="2977780" cy="19827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72C738-5CC2-4326-9FCD-C08A8D221A7B}"/>
              </a:ext>
            </a:extLst>
          </p:cNvPr>
          <p:cNvSpPr txBox="1"/>
          <p:nvPr/>
        </p:nvSpPr>
        <p:spPr>
          <a:xfrm>
            <a:off x="296091" y="5549402"/>
            <a:ext cx="11408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away :   </a:t>
            </a:r>
            <a:r>
              <a:rPr lang="en-US" dirty="0" err="1"/>
              <a:t>Drdon</a:t>
            </a:r>
            <a:r>
              <a:rPr lang="en-US" dirty="0"/>
              <a:t> does not correlate to efficiency.</a:t>
            </a:r>
          </a:p>
          <a:p>
            <a:r>
              <a:rPr lang="en-US" dirty="0"/>
              <a:t>	      fast traps do </a:t>
            </a:r>
            <a:r>
              <a:rPr lang="en-US" dirty="0" err="1"/>
              <a:t>nt</a:t>
            </a:r>
            <a:r>
              <a:rPr lang="en-US" dirty="0"/>
              <a:t> seem to increase with longer stress compared to the slow traps (Rdson)</a:t>
            </a:r>
          </a:p>
        </p:txBody>
      </p:sp>
    </p:spTree>
    <p:extLst>
      <p:ext uri="{BB962C8B-B14F-4D97-AF65-F5344CB8AC3E}">
        <p14:creationId xmlns:p14="http://schemas.microsoft.com/office/powerpoint/2010/main" val="764696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BD41-A850-46F2-93D9-8AFF2D4F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015A5-8F50-4763-936B-1F41BB06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40F4C-9F6C-46F8-98E1-94C5722C31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60966"/>
            <a:ext cx="3069253" cy="2061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EF593D-A246-4137-822E-704BF398EA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9253" y="1367091"/>
            <a:ext cx="3065611" cy="2061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8D6C64-75F4-4380-A1C9-1A40E79ABE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721" y="3424022"/>
            <a:ext cx="3073560" cy="1978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22C5E8-72E1-47F8-AB6F-B3707CF2B12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0839" y="3429000"/>
            <a:ext cx="3078122" cy="1973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FB47C4-F7B9-4271-8E96-4C2D9D70AA9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9" y="1367091"/>
            <a:ext cx="3169575" cy="2025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91A3A8-1962-47BC-93B7-4D3A5F5C4D7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9653" y="1360967"/>
            <a:ext cx="2934177" cy="2031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EEAB5F-606D-4E0F-B3CE-23E8CD2130F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402725"/>
            <a:ext cx="3173653" cy="1999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526CA9-7387-41D5-8965-E08ED288220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5574" y="3392760"/>
            <a:ext cx="2926426" cy="202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46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BD41-A850-46F2-93D9-8AFF2D4F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Vth Normalized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015A5-8F50-4763-936B-1F41BB06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2A9A0F-B068-4A2D-B516-74492EE1A1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973" y="1377431"/>
            <a:ext cx="3093917" cy="20328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40DC68-0468-4D03-A850-BD95B30B2A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0670" y="1377431"/>
            <a:ext cx="3120231" cy="20423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5FF8EDE-5056-40C3-9457-3D0726050A7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184" y="3410589"/>
            <a:ext cx="3128409" cy="202898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46BADDE-33EA-4AFB-B59D-28DADDF36E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885" y="3419764"/>
            <a:ext cx="3099836" cy="20289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FB90CF-B496-466E-B1AF-260D6CFB22E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4594" y="1377431"/>
            <a:ext cx="3120231" cy="20328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0C34F3-ECCA-40BA-A00C-FA7F43369A0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7734" y="1377431"/>
            <a:ext cx="2940549" cy="203287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839EA8-79F5-4209-AD50-E0B5E79DA37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1" y="3398725"/>
            <a:ext cx="3168824" cy="20470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042F49B-C32C-4D90-BEAF-5321E36D93D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3544" y="3398725"/>
            <a:ext cx="2948789" cy="20328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4D5419-9BE4-4E1B-8649-B2BF32B7D2FA}"/>
              </a:ext>
            </a:extLst>
          </p:cNvPr>
          <p:cNvSpPr txBox="1"/>
          <p:nvPr/>
        </p:nvSpPr>
        <p:spPr>
          <a:xfrm>
            <a:off x="2185850" y="5674931"/>
            <a:ext cx="5751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VTh</a:t>
            </a:r>
            <a:r>
              <a:rPr lang="en-US" dirty="0"/>
              <a:t> performed pre </a:t>
            </a:r>
            <a:r>
              <a:rPr lang="en-US" dirty="0" err="1"/>
              <a:t>Drdson</a:t>
            </a:r>
            <a:r>
              <a:rPr lang="en-US" dirty="0"/>
              <a:t> and </a:t>
            </a:r>
            <a:r>
              <a:rPr lang="en-US" dirty="0" err="1"/>
              <a:t>Idss</a:t>
            </a:r>
            <a:r>
              <a:rPr lang="en-US" dirty="0"/>
              <a:t> on the Focused tester.  </a:t>
            </a:r>
          </a:p>
          <a:p>
            <a:r>
              <a:rPr lang="en-US" dirty="0"/>
              <a:t>Initial shift but stable </a:t>
            </a:r>
          </a:p>
        </p:txBody>
      </p:sp>
    </p:spTree>
    <p:extLst>
      <p:ext uri="{BB962C8B-B14F-4D97-AF65-F5344CB8AC3E}">
        <p14:creationId xmlns:p14="http://schemas.microsoft.com/office/powerpoint/2010/main" val="3272383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BD41-A850-46F2-93D9-8AFF2D4F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Vth (raw data)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015A5-8F50-4763-936B-1F41BB06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F8AF7-00FC-4D61-989F-D437E2441F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" y="1330850"/>
            <a:ext cx="3061820" cy="2098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4B373C-AFFC-41EE-B7D9-3F61727624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374" y="1360967"/>
            <a:ext cx="3043093" cy="2068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66D56F-7986-4A7F-85A9-EA24A4FF5D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29000"/>
            <a:ext cx="3061374" cy="2053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9CC5A1-A8C3-4CC7-A1E4-51A5919E349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9253" y="3422877"/>
            <a:ext cx="3049779" cy="2068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3C3E9A-5164-4C3B-9F71-2BFE71CA32A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9032" y="1360968"/>
            <a:ext cx="3096629" cy="2085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859F06-C24E-46A7-8E74-AF4CBF4095B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5661" y="1360968"/>
            <a:ext cx="2972623" cy="20890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9C43F9-3583-48FC-85EE-19373E3EA94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6910" y="3428999"/>
            <a:ext cx="3112257" cy="20949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037D34-09FD-4D17-B6F1-FCE951B782D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5660" y="3446924"/>
            <a:ext cx="2972623" cy="20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26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BD41-A850-46F2-93D9-8AFF2D4F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Vth-Post RDSON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015A5-8F50-4763-936B-1F41BB06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D15987-D1BA-47CC-8FB9-386C75141C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06" y="1435995"/>
            <a:ext cx="2988945" cy="20194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AAD41-97CB-4776-A182-B2F13A34CF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9415" y="1435995"/>
            <a:ext cx="2988945" cy="20253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D7440C-64AA-4109-B20B-363D6D3B64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" y="3455433"/>
            <a:ext cx="3009008" cy="20194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C87AB3-C8D8-49D4-BAB2-3023B6AFA6C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079" y="3455433"/>
            <a:ext cx="2980228" cy="20194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B1193A-2BB4-46A9-ABFE-802D5E5A381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9871" y="1434325"/>
            <a:ext cx="3023133" cy="20349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5074AB1-ED8A-40A6-8C46-7504B1D5BD0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4516" y="1434326"/>
            <a:ext cx="3032066" cy="20349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4829DB-F538-423D-A384-740747502F4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8866" y="3469300"/>
            <a:ext cx="3044138" cy="20103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9331330-313E-4A45-A6F1-04BD2B85CDF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4516" y="3455434"/>
            <a:ext cx="3032066" cy="20349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6DFAAD-05CE-49A4-986D-A5D895AD57DB}"/>
              </a:ext>
            </a:extLst>
          </p:cNvPr>
          <p:cNvSpPr txBox="1"/>
          <p:nvPr/>
        </p:nvSpPr>
        <p:spPr>
          <a:xfrm>
            <a:off x="1799104" y="5678777"/>
            <a:ext cx="64289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VTh</a:t>
            </a:r>
            <a:r>
              <a:rPr lang="en-US" dirty="0"/>
              <a:t> performed after </a:t>
            </a:r>
            <a:r>
              <a:rPr lang="en-US" dirty="0" err="1"/>
              <a:t>Drdson</a:t>
            </a:r>
            <a:r>
              <a:rPr lang="en-US" dirty="0"/>
              <a:t> and </a:t>
            </a:r>
            <a:r>
              <a:rPr lang="en-US" dirty="0" err="1"/>
              <a:t>Idss</a:t>
            </a:r>
            <a:r>
              <a:rPr lang="en-US" dirty="0"/>
              <a:t> on the Focused tester.  Data  </a:t>
            </a:r>
          </a:p>
          <a:p>
            <a:r>
              <a:rPr lang="en-US" dirty="0"/>
              <a:t>Talk to Rob S. 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0324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BD41-A850-46F2-93D9-8AFF2D4F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Vth-POST-PRE DELTA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015A5-8F50-4763-936B-1F41BB06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DD137-0C2F-47B6-B097-03589B0FD0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434326"/>
            <a:ext cx="2970942" cy="2013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DDE8DC-CE22-4C56-8D43-2CAFF0A2C3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5835" y="1444835"/>
            <a:ext cx="3133313" cy="2002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F4E76A-056F-4431-8821-013C272EC13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3429000"/>
            <a:ext cx="2970942" cy="1904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6AE31E-CCBE-48E4-9392-4116A285F1A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0941" y="3429001"/>
            <a:ext cx="3125059" cy="19044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C9780E-31EB-449A-A500-22A36B25553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434326"/>
            <a:ext cx="3133314" cy="1996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0623A1-977F-46C3-A35C-65AF87F2360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9315" y="1444835"/>
            <a:ext cx="2962686" cy="19769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8E1998-4C7B-4D3D-A086-386508BDDE2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9" y="3421750"/>
            <a:ext cx="3133313" cy="19054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8ECBAD-59FC-4B3A-9951-A51D810888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9316" y="3421749"/>
            <a:ext cx="2962684" cy="192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63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BD41-A850-46F2-93D9-8AFF2D4F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015A5-8F50-4763-936B-1F41BB06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4D9013-F7C4-4B5D-9853-79AAB15424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98124"/>
            <a:ext cx="3057236" cy="19617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8D8E8D-7241-419C-8B1E-2684FED3B3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385" y="1492027"/>
            <a:ext cx="3057236" cy="1963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B57F1C-6860-47A7-A648-97952261350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455432"/>
            <a:ext cx="3068990" cy="19617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A99A2C-2DB0-44E8-84FA-D627C012F1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7236" y="3429000"/>
            <a:ext cx="3048069" cy="1961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697EB0-889D-46E5-A031-BBFBF861E7C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8622" y="1492027"/>
            <a:ext cx="3057236" cy="1981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1AD535-8CDF-455F-93BE-38D683D23B1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5858" y="1492027"/>
            <a:ext cx="3033939" cy="1963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446E95-C130-4A68-9FD6-A718BF082E3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4471" y="3455432"/>
            <a:ext cx="3068990" cy="19860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879A4-B12C-4471-A4DD-77996A3707B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5859" y="3429000"/>
            <a:ext cx="3016140" cy="2086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80C4C0-87F3-4158-9A66-81FB0C7985C1}"/>
              </a:ext>
            </a:extLst>
          </p:cNvPr>
          <p:cNvSpPr txBox="1"/>
          <p:nvPr/>
        </p:nvSpPr>
        <p:spPr>
          <a:xfrm>
            <a:off x="1593669" y="5826034"/>
            <a:ext cx="227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Leakages not affected </a:t>
            </a:r>
          </a:p>
        </p:txBody>
      </p:sp>
    </p:spTree>
    <p:extLst>
      <p:ext uri="{BB962C8B-B14F-4D97-AF65-F5344CB8AC3E}">
        <p14:creationId xmlns:p14="http://schemas.microsoft.com/office/powerpoint/2010/main" val="385086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BD41-A850-46F2-93D9-8AFF2D4F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IGSS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015A5-8F50-4763-936B-1F41BB06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8E73D6-260B-4C07-926E-1D44943064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722" y="1492028"/>
            <a:ext cx="3063915" cy="19512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0E53E2-7794-41E9-9A18-400BC3A0A5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8991" y="1490648"/>
            <a:ext cx="3045479" cy="19617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AB5677-87A9-4047-A5B5-A717CD97CF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722" y="3455433"/>
            <a:ext cx="3066315" cy="19423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9AEE5D-219E-4080-80F5-BEA68E0464D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8992" y="3453719"/>
            <a:ext cx="3045479" cy="19512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E63229-E182-4ABA-936F-4FB1C7E7FDC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4802" y="1492029"/>
            <a:ext cx="3063915" cy="19706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C907107-5B65-49D7-8CD4-968A5F4E4F4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9949" y="1490647"/>
            <a:ext cx="3038507" cy="19809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40130B0-9176-46C4-86E2-445367DF172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2581" y="3462673"/>
            <a:ext cx="3066470" cy="19423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C73593-ABA0-4D44-AB4C-EFCAD422AE8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8060" y="3462674"/>
            <a:ext cx="3033940" cy="19423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93F428-7961-45A9-9EED-C2C8173A66D6}"/>
              </a:ext>
            </a:extLst>
          </p:cNvPr>
          <p:cNvSpPr txBox="1"/>
          <p:nvPr/>
        </p:nvSpPr>
        <p:spPr>
          <a:xfrm>
            <a:off x="1593669" y="5826034"/>
            <a:ext cx="227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Leakages not affected </a:t>
            </a:r>
          </a:p>
        </p:txBody>
      </p:sp>
    </p:spTree>
    <p:extLst>
      <p:ext uri="{BB962C8B-B14F-4D97-AF65-F5344CB8AC3E}">
        <p14:creationId xmlns:p14="http://schemas.microsoft.com/office/powerpoint/2010/main" val="1535125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042B7-F20A-4833-90ED-81960B35E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Switching STRESS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D311C-D70A-4B03-A53E-EBFF257D5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737621B-0E71-4D7C-9EA1-B00862D9E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025" y="1624013"/>
            <a:ext cx="11029950" cy="3876675"/>
          </a:xfrm>
        </p:spPr>
        <p:txBody>
          <a:bodyPr/>
          <a:lstStyle/>
          <a:p>
            <a:r>
              <a:rPr lang="en-US" dirty="0"/>
              <a:t>Parts were grouped and run at successively higher voltage.</a:t>
            </a:r>
          </a:p>
          <a:p>
            <a:pPr lvl="1"/>
            <a:r>
              <a:rPr lang="en-US" dirty="0"/>
              <a:t>Test period was ~18 hours (Overnight)</a:t>
            </a:r>
          </a:p>
          <a:p>
            <a:pPr lvl="1"/>
            <a:r>
              <a:rPr lang="en-US" dirty="0"/>
              <a:t>Parts tested with full parametric test on Focused tester after every step.</a:t>
            </a:r>
          </a:p>
          <a:p>
            <a:pPr lvl="1"/>
            <a:r>
              <a:rPr lang="en-US" dirty="0"/>
              <a:t> Parts with very high leakage were removed at each step</a:t>
            </a:r>
          </a:p>
          <a:p>
            <a:pPr lvl="1"/>
            <a:r>
              <a:rPr lang="en-US" dirty="0"/>
              <a:t>X axis (voltage represents Applied stress voltage not test voltage)</a:t>
            </a:r>
          </a:p>
        </p:txBody>
      </p:sp>
    </p:spTree>
    <p:extLst>
      <p:ext uri="{BB962C8B-B14F-4D97-AF65-F5344CB8AC3E}">
        <p14:creationId xmlns:p14="http://schemas.microsoft.com/office/powerpoint/2010/main" val="3817834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AC2158-6C35-458D-AF07-9D5A8AEE40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7913F4-1366-445B-99E4-28AC83D69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70415D-E737-F945-9839-D037779ADF4F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F47EAD-AA58-4E24-90C9-79E0C1E45B14}"/>
              </a:ext>
            </a:extLst>
          </p:cNvPr>
          <p:cNvSpPr txBox="1"/>
          <p:nvPr/>
        </p:nvSpPr>
        <p:spPr>
          <a:xfrm>
            <a:off x="618309" y="823737"/>
            <a:ext cx="11277599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Physics of Failure Testing FBG20N18</a:t>
            </a:r>
          </a:p>
          <a:p>
            <a:pPr algn="ctr"/>
            <a:endParaRPr lang="en-US" sz="1200" dirty="0"/>
          </a:p>
          <a:p>
            <a:r>
              <a:rPr lang="en-US" dirty="0"/>
              <a:t>Test purpose:  To expose devices to a range of DC and AC (Operating) stressors to evaluate capability and inform lifetime modeling of the 200V product platform</a:t>
            </a:r>
          </a:p>
          <a:p>
            <a:endParaRPr lang="en-US" dirty="0"/>
          </a:p>
          <a:p>
            <a:r>
              <a:rPr lang="en-US" sz="1600" dirty="0"/>
              <a:t>Life Switching Testing : Tested variations of VDS voltage, IDS current and Switching Frequency in a high side buck converter over a 2000Hrs time</a:t>
            </a:r>
          </a:p>
          <a:p>
            <a:r>
              <a:rPr lang="en-US" dirty="0"/>
              <a:t>	</a:t>
            </a:r>
            <a:r>
              <a:rPr lang="en-US" sz="1400" dirty="0"/>
              <a:t>VDS tested :  140V and 170V (Nominal) measured at Power supply and does not include any overshoot occurring at the DUT due to the buck 	circuit performance.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Iout</a:t>
            </a:r>
            <a:r>
              <a:rPr lang="en-US" sz="1400" dirty="0"/>
              <a:t> tested : 1A, 3A</a:t>
            </a:r>
          </a:p>
          <a:p>
            <a:endParaRPr lang="en-US" sz="1200" dirty="0"/>
          </a:p>
          <a:p>
            <a:r>
              <a:rPr lang="en-US" sz="1600" dirty="0"/>
              <a:t>Stress Switching Testing :  Tested variations of VDS voltage, IDS current and Switching Frequency in a high side buck converter over multiple 20Hour test times</a:t>
            </a:r>
          </a:p>
          <a:p>
            <a:r>
              <a:rPr lang="en-US" dirty="0"/>
              <a:t>	</a:t>
            </a:r>
            <a:r>
              <a:rPr lang="en-US" sz="1400" dirty="0"/>
              <a:t>VDS Tested : 60 to 240V (Nominal) measured at Power supply and does not include any overshoot occurring at the DUT due to the buck 	circuit performance.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sz="1400" dirty="0" err="1"/>
              <a:t>Iout</a:t>
            </a:r>
            <a:r>
              <a:rPr lang="en-US" sz="1400" dirty="0"/>
              <a:t> tested : 1 to 9A current limited by heat dissipation </a:t>
            </a:r>
          </a:p>
          <a:p>
            <a:endParaRPr lang="en-US" sz="1200" dirty="0"/>
          </a:p>
          <a:p>
            <a:r>
              <a:rPr lang="en-US" dirty="0"/>
              <a:t>Life DC Testing : Tested variations of VDS and VGS voltages over several temperatures over a 2000Hrs timeframe</a:t>
            </a:r>
          </a:p>
          <a:p>
            <a:r>
              <a:rPr lang="en-US" dirty="0"/>
              <a:t>	</a:t>
            </a:r>
            <a:r>
              <a:rPr lang="en-US" sz="1400" dirty="0"/>
              <a:t>VDS Tested : 200V, 230V, 250V at Temperatures of 100C and 130C</a:t>
            </a:r>
          </a:p>
          <a:p>
            <a:r>
              <a:rPr lang="en-US" sz="1400" dirty="0"/>
              <a:t>	VGS Tested : 6V, 6.75V, 7.25V at Temperatures of 100C and 150C</a:t>
            </a:r>
          </a:p>
          <a:p>
            <a:endParaRPr lang="en-US" sz="1200" dirty="0"/>
          </a:p>
          <a:p>
            <a:r>
              <a:rPr lang="en-US" dirty="0"/>
              <a:t>Stress DC Testing: Tested variations of VDS and VGS voltages over temperature over multiple 20 hour test times</a:t>
            </a:r>
          </a:p>
          <a:p>
            <a:r>
              <a:rPr lang="en-US" dirty="0"/>
              <a:t>	</a:t>
            </a:r>
            <a:r>
              <a:rPr lang="en-US" sz="1400" dirty="0"/>
              <a:t>VDS tested : 160V to 300V at Temperatures of 110C, 130C, 150C</a:t>
            </a:r>
          </a:p>
          <a:p>
            <a:r>
              <a:rPr lang="en-US" sz="1400" dirty="0"/>
              <a:t>	VGS Tested : 4V to 8.25V at Temperatures of 110C, 130C, and 150C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71499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8803-7B52-435E-92CD-02B2EE429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temps and SOA limits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99E26-0535-464A-B057-556882AE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B1324-299A-4B2D-BB0E-B099BAAC3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814" y="2227521"/>
            <a:ext cx="4554107" cy="3029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19A275-E55E-4763-8E51-4D30F9C17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46" y="2245811"/>
            <a:ext cx="5218628" cy="301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F37D54-71D7-46A1-B6D5-ADCABF6F5529}"/>
              </a:ext>
            </a:extLst>
          </p:cNvPr>
          <p:cNvSpPr txBox="1"/>
          <p:nvPr/>
        </p:nvSpPr>
        <p:spPr>
          <a:xfrm>
            <a:off x="296091" y="5549402"/>
            <a:ext cx="1140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away : Switching losses are driving Case temp more than current</a:t>
            </a:r>
          </a:p>
        </p:txBody>
      </p:sp>
    </p:spTree>
    <p:extLst>
      <p:ext uri="{BB962C8B-B14F-4D97-AF65-F5344CB8AC3E}">
        <p14:creationId xmlns:p14="http://schemas.microsoft.com/office/powerpoint/2010/main" val="1563521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0FD6C-81F1-4D44-AC57-42893FC43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Switching Stress Parametric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F73B5B-9C14-464E-9F38-5273C7FEF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AA75B-B5D7-4058-8629-6609004D4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32" y="1443519"/>
            <a:ext cx="4584589" cy="2749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76C58-626B-45F4-894B-8AA009BD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639" y="1443519"/>
            <a:ext cx="4105244" cy="2749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579176-9557-40C1-8292-506953125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953" y="4193053"/>
            <a:ext cx="4095951" cy="246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74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AD88-5A16-4A54-981D-900B46A16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Switching Stress Parametric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A2D554-73DE-43C7-8CBB-14664D620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82546-A5B6-4178-8D17-13B7C918B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495" y="1651894"/>
            <a:ext cx="4257836" cy="2449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16D456-743C-41D1-9738-D87BC4A17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055" y="4203505"/>
            <a:ext cx="4254156" cy="2449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BF44CE-FA5C-4F95-9486-A0281DB9F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09" y="1550127"/>
            <a:ext cx="4254156" cy="255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82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EBEC-8797-4226-80CE-B043E8BAE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DC STRESS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04387-1BCC-4094-AF5F-296C7B49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DFE18-589A-4166-ABF3-5894D19980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Parts were grouped and run at successively higher voltage.</a:t>
            </a:r>
          </a:p>
          <a:p>
            <a:pPr lvl="1"/>
            <a:r>
              <a:rPr lang="en-US" dirty="0"/>
              <a:t>Test period was ~18 hours (Overnight)</a:t>
            </a:r>
          </a:p>
          <a:p>
            <a:pPr lvl="1"/>
            <a:r>
              <a:rPr lang="en-US" dirty="0"/>
              <a:t>Parts tested with full parametric test on Focused tester after every step.</a:t>
            </a:r>
          </a:p>
          <a:p>
            <a:pPr lvl="1"/>
            <a:r>
              <a:rPr lang="en-US" dirty="0"/>
              <a:t> Parts with very high leakage were removed at each step</a:t>
            </a:r>
          </a:p>
          <a:p>
            <a:pPr lvl="1"/>
            <a:r>
              <a:rPr lang="en-US" dirty="0"/>
              <a:t>X axis (voltage represents Applied stress voltage not test voltage)</a:t>
            </a:r>
          </a:p>
        </p:txBody>
      </p:sp>
    </p:spTree>
    <p:extLst>
      <p:ext uri="{BB962C8B-B14F-4D97-AF65-F5344CB8AC3E}">
        <p14:creationId xmlns:p14="http://schemas.microsoft.com/office/powerpoint/2010/main" val="245258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C86B1C-CC12-4DC3-AFD0-EA5188309FB6}"/>
              </a:ext>
            </a:extLst>
          </p:cNvPr>
          <p:cNvSpPr txBox="1"/>
          <p:nvPr/>
        </p:nvSpPr>
        <p:spPr>
          <a:xfrm>
            <a:off x="4805680" y="233203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HTRB OVEN LOGS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577F6-6E2E-42FA-820D-C290F653A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703" y="884150"/>
            <a:ext cx="5585715" cy="2828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071071-F460-4F3F-BE12-200A58BE6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12" y="884150"/>
            <a:ext cx="5206435" cy="2828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E74041-EDE9-4662-B58E-424A9CBA0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858" y="3906838"/>
            <a:ext cx="5206435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08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HTGB OVEN LOGS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5ABF25-5D85-4C71-9655-28FFB17BA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873" y="1232317"/>
            <a:ext cx="5157663" cy="25300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444607-C001-49BF-BBA2-2607A33B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75" y="1232317"/>
            <a:ext cx="5157663" cy="25361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4987ED-7FD9-410A-8F9E-EB756636F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881" y="3944059"/>
            <a:ext cx="5157663" cy="25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18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IDSS  - HTGB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DCCB6B-F171-4CBF-9649-E8CEB499E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18" y="1001810"/>
            <a:ext cx="4584589" cy="2749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8F1E0B-8A2E-4094-9220-7AD9CBE06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313" y="1001810"/>
            <a:ext cx="4584589" cy="27495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7552D1-85A9-4595-A4AA-F63D279CD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96" y="3911767"/>
            <a:ext cx="4621169" cy="2737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8A9CAE-A8E2-4F7E-BB67-0FEF83906E62}"/>
              </a:ext>
            </a:extLst>
          </p:cNvPr>
          <p:cNvSpPr txBox="1"/>
          <p:nvPr/>
        </p:nvSpPr>
        <p:spPr>
          <a:xfrm>
            <a:off x="8139165" y="6279776"/>
            <a:ext cx="413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VDS test voltage is 200V for all data points</a:t>
            </a:r>
          </a:p>
        </p:txBody>
      </p:sp>
    </p:spTree>
    <p:extLst>
      <p:ext uri="{BB962C8B-B14F-4D97-AF65-F5344CB8AC3E}">
        <p14:creationId xmlns:p14="http://schemas.microsoft.com/office/powerpoint/2010/main" val="1967712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IGSSF - HTGB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67F724-DD96-4D22-8246-14D34B9CC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82" y="1093652"/>
            <a:ext cx="4584589" cy="27556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16ECA0-9716-492E-8520-2607AA7A7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256" y="1096700"/>
            <a:ext cx="4584589" cy="2749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60405E-0B46-4BAD-89D4-559E6BE7B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694" y="3911767"/>
            <a:ext cx="4615072" cy="2737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36A669-96A0-47A5-AD99-3D628CF723AE}"/>
              </a:ext>
            </a:extLst>
          </p:cNvPr>
          <p:cNvSpPr txBox="1"/>
          <p:nvPr/>
        </p:nvSpPr>
        <p:spPr>
          <a:xfrm>
            <a:off x="8292599" y="6163833"/>
            <a:ext cx="3899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VGS test voltage is 5V for all data points</a:t>
            </a:r>
          </a:p>
        </p:txBody>
      </p:sp>
    </p:spTree>
    <p:extLst>
      <p:ext uri="{BB962C8B-B14F-4D97-AF65-F5344CB8AC3E}">
        <p14:creationId xmlns:p14="http://schemas.microsoft.com/office/powerpoint/2010/main" val="8990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IGSSR - HTGB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79DBC5-8A93-47F5-A1F6-7FA5694A7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24" y="1093652"/>
            <a:ext cx="4584589" cy="27556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751D63-1541-429A-898D-207E3C208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214" y="1093652"/>
            <a:ext cx="4584589" cy="2755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40D391-DDEF-4519-9390-E54EC92E3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875" y="3961427"/>
            <a:ext cx="4615072" cy="2743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C39627-20A0-4B90-94CC-DFBB457FFFAB}"/>
              </a:ext>
            </a:extLst>
          </p:cNvPr>
          <p:cNvSpPr txBox="1"/>
          <p:nvPr/>
        </p:nvSpPr>
        <p:spPr>
          <a:xfrm>
            <a:off x="8292599" y="6163833"/>
            <a:ext cx="3969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VGS test voltage is -4V for all data points</a:t>
            </a:r>
          </a:p>
        </p:txBody>
      </p:sp>
    </p:spTree>
    <p:extLst>
      <p:ext uri="{BB962C8B-B14F-4D97-AF65-F5344CB8AC3E}">
        <p14:creationId xmlns:p14="http://schemas.microsoft.com/office/powerpoint/2010/main" val="595550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VGSth</a:t>
            </a:r>
            <a:r>
              <a:rPr lang="en-US" dirty="0">
                <a:solidFill>
                  <a:schemeClr val="bg1"/>
                </a:solidFill>
              </a:rPr>
              <a:t> - HTGB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DC613F-1A9F-4F59-BAEC-17A748F96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67" y="1019063"/>
            <a:ext cx="4584589" cy="27495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87074F-6B54-4785-B892-4B68A3D1D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348" y="1019063"/>
            <a:ext cx="4584589" cy="2749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A5B9E7-D2A2-436B-BDB4-B2535026C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177" y="3917863"/>
            <a:ext cx="4615072" cy="2731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5E7727-46D7-419D-AEC2-D2D54D7B4648}"/>
              </a:ext>
            </a:extLst>
          </p:cNvPr>
          <p:cNvSpPr txBox="1"/>
          <p:nvPr/>
        </p:nvSpPr>
        <p:spPr>
          <a:xfrm>
            <a:off x="8292599" y="6163833"/>
            <a:ext cx="3477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Vgs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en-US" dirty="0"/>
              <a:t> test is @ 3mA all data points</a:t>
            </a:r>
          </a:p>
        </p:txBody>
      </p:sp>
    </p:spTree>
    <p:extLst>
      <p:ext uri="{BB962C8B-B14F-4D97-AF65-F5344CB8AC3E}">
        <p14:creationId xmlns:p14="http://schemas.microsoft.com/office/powerpoint/2010/main" val="68371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042B7-F20A-4833-90ED-81960B35E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Switching LIFE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D311C-D70A-4B03-A53E-EBFF257D5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737621B-0E71-4D7C-9EA1-B00862D9E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025" y="1624013"/>
            <a:ext cx="11029950" cy="3876675"/>
          </a:xfrm>
        </p:spPr>
        <p:txBody>
          <a:bodyPr/>
          <a:lstStyle/>
          <a:p>
            <a:r>
              <a:rPr lang="en-US" dirty="0"/>
              <a:t>Parts were run for 2000hrs at selected conditions</a:t>
            </a:r>
          </a:p>
          <a:p>
            <a:pPr lvl="1"/>
            <a:r>
              <a:rPr lang="en-US" dirty="0"/>
              <a:t>Parts tested with full parametric test on Focused tester at interim steps 48,hrs, 120hrs, 260hrs, 500hrs, 1000hrs, 2000hrs</a:t>
            </a:r>
          </a:p>
          <a:p>
            <a:pPr lvl="1"/>
            <a:r>
              <a:rPr lang="en-US" dirty="0"/>
              <a:t>No failures have been observed so far thru 1500hrs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0061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94B593-2549-484A-9A0A-86336A4E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869" y="4018305"/>
            <a:ext cx="4639458" cy="27251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RDSON - HTGB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B820D6-5A2F-4ACB-A552-DEDF6B0C3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98" y="1183878"/>
            <a:ext cx="4494511" cy="2749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D03E1-4B91-4241-A1EB-EA27945B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705" y="1183878"/>
            <a:ext cx="4602879" cy="2743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5173BE-CBE8-4CD1-AFB5-826D7D534F04}"/>
              </a:ext>
            </a:extLst>
          </p:cNvPr>
          <p:cNvSpPr txBox="1"/>
          <p:nvPr/>
        </p:nvSpPr>
        <p:spPr>
          <a:xfrm>
            <a:off x="804069" y="3994030"/>
            <a:ext cx="376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drop caused by FTI fixture change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435BB-8B32-47DA-B6A5-46B1C670BFF4}"/>
              </a:ext>
            </a:extLst>
          </p:cNvPr>
          <p:cNvSpPr txBox="1"/>
          <p:nvPr/>
        </p:nvSpPr>
        <p:spPr>
          <a:xfrm>
            <a:off x="8292599" y="6163833"/>
            <a:ext cx="2936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RDSON test is @ 18A, </a:t>
            </a:r>
            <a:r>
              <a:rPr lang="en-US" dirty="0" err="1"/>
              <a:t>Vgs</a:t>
            </a:r>
            <a:r>
              <a:rPr lang="en-US" dirty="0"/>
              <a:t>=5V</a:t>
            </a:r>
          </a:p>
          <a:p>
            <a:r>
              <a:rPr lang="en-US" dirty="0"/>
              <a:t> all data points</a:t>
            </a:r>
          </a:p>
        </p:txBody>
      </p:sp>
    </p:spTree>
    <p:extLst>
      <p:ext uri="{BB962C8B-B14F-4D97-AF65-F5344CB8AC3E}">
        <p14:creationId xmlns:p14="http://schemas.microsoft.com/office/powerpoint/2010/main" val="1464719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RDSON 1s - HTGB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E631C8-274D-4F46-82CA-921E1F7E4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00" y="1092491"/>
            <a:ext cx="4718019" cy="2737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6B86C6-4B13-497B-9FE1-93A6FFFB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211" y="1092491"/>
            <a:ext cx="4584589" cy="2737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6EBDCF-6705-4175-B309-C17A3F946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527" y="3970106"/>
            <a:ext cx="4615072" cy="2725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A1FA0F-197B-42E5-B640-5FA93201FD48}"/>
              </a:ext>
            </a:extLst>
          </p:cNvPr>
          <p:cNvSpPr txBox="1"/>
          <p:nvPr/>
        </p:nvSpPr>
        <p:spPr>
          <a:xfrm>
            <a:off x="829948" y="3926367"/>
            <a:ext cx="376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drop caused by FTI fixture change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FA2E71-5058-4C9C-B587-EAB6B7383E8F}"/>
              </a:ext>
            </a:extLst>
          </p:cNvPr>
          <p:cNvSpPr txBox="1"/>
          <p:nvPr/>
        </p:nvSpPr>
        <p:spPr>
          <a:xfrm>
            <a:off x="8292599" y="6163833"/>
            <a:ext cx="2936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RDSON test is @ 18A, </a:t>
            </a:r>
            <a:r>
              <a:rPr lang="en-US" dirty="0" err="1"/>
              <a:t>Vgs</a:t>
            </a:r>
            <a:r>
              <a:rPr lang="en-US" dirty="0"/>
              <a:t>=5V</a:t>
            </a:r>
          </a:p>
          <a:p>
            <a:r>
              <a:rPr lang="en-US" dirty="0"/>
              <a:t> all data points</a:t>
            </a:r>
          </a:p>
        </p:txBody>
      </p:sp>
    </p:spTree>
    <p:extLst>
      <p:ext uri="{BB962C8B-B14F-4D97-AF65-F5344CB8AC3E}">
        <p14:creationId xmlns:p14="http://schemas.microsoft.com/office/powerpoint/2010/main" val="2467481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DYNAMIC RON PRE STRESS - HTGB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EE011-46BC-4D2E-9F2B-D0B77DBF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67" y="1035488"/>
            <a:ext cx="4044175" cy="2691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82F64D-A064-432A-BB39-F87E3AFDE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35489"/>
            <a:ext cx="4497238" cy="2685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CDC2E5-F67B-4BA1-95C6-4827C3EF5C8B}"/>
              </a:ext>
            </a:extLst>
          </p:cNvPr>
          <p:cNvSpPr txBox="1"/>
          <p:nvPr/>
        </p:nvSpPr>
        <p:spPr>
          <a:xfrm>
            <a:off x="642167" y="3638855"/>
            <a:ext cx="376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drop caused by FTI fixture change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10095D-4693-43FC-83F0-B8526580E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953" y="3926367"/>
            <a:ext cx="4621169" cy="27190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AB2B1-D5B9-48C5-B37C-3B1532EBD73C}"/>
              </a:ext>
            </a:extLst>
          </p:cNvPr>
          <p:cNvSpPr txBox="1"/>
          <p:nvPr/>
        </p:nvSpPr>
        <p:spPr>
          <a:xfrm>
            <a:off x="8231122" y="5395737"/>
            <a:ext cx="3541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 test is @ 15A, </a:t>
            </a:r>
            <a:r>
              <a:rPr lang="en-US" dirty="0" err="1"/>
              <a:t>Vgs</a:t>
            </a:r>
            <a:r>
              <a:rPr lang="en-US" dirty="0"/>
              <a:t>=5V</a:t>
            </a:r>
          </a:p>
          <a:p>
            <a:r>
              <a:rPr lang="en-US" dirty="0"/>
              <a:t> all data points. </a:t>
            </a:r>
          </a:p>
          <a:p>
            <a:r>
              <a:rPr lang="en-US" dirty="0"/>
              <a:t>10sec stress at 160V, test follows at </a:t>
            </a:r>
          </a:p>
          <a:p>
            <a:r>
              <a:rPr lang="en-US" dirty="0"/>
              <a:t>6-8us after stress </a:t>
            </a:r>
          </a:p>
        </p:txBody>
      </p:sp>
    </p:spTree>
    <p:extLst>
      <p:ext uri="{BB962C8B-B14F-4D97-AF65-F5344CB8AC3E}">
        <p14:creationId xmlns:p14="http://schemas.microsoft.com/office/powerpoint/2010/main" val="1437889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DYNAMIC RON POST STRESS - HTGB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F9A699-7CCA-4E60-8A0F-C718337F4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89" y="1209695"/>
            <a:ext cx="4624782" cy="2737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9F835D-166B-48F3-B906-F098AF4A1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222" y="1209695"/>
            <a:ext cx="4584589" cy="2737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0CA727-92A1-4596-9235-C6C2B1992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384" y="4027670"/>
            <a:ext cx="4615072" cy="2719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C92977-0D6D-4C61-A059-9A2D6D25B1B6}"/>
              </a:ext>
            </a:extLst>
          </p:cNvPr>
          <p:cNvSpPr txBox="1"/>
          <p:nvPr/>
        </p:nvSpPr>
        <p:spPr>
          <a:xfrm>
            <a:off x="8231122" y="5395737"/>
            <a:ext cx="2828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 test is @ 15A, </a:t>
            </a:r>
            <a:r>
              <a:rPr lang="en-US" dirty="0" err="1"/>
              <a:t>Vgs</a:t>
            </a:r>
            <a:r>
              <a:rPr lang="en-US" dirty="0"/>
              <a:t>=5V</a:t>
            </a:r>
          </a:p>
          <a:p>
            <a:r>
              <a:rPr lang="en-US" dirty="0"/>
              <a:t> all data points.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157690-EE3D-4513-BADF-A331D3EC9DDD}"/>
              </a:ext>
            </a:extLst>
          </p:cNvPr>
          <p:cNvSpPr txBox="1"/>
          <p:nvPr/>
        </p:nvSpPr>
        <p:spPr>
          <a:xfrm>
            <a:off x="8231122" y="5395737"/>
            <a:ext cx="3541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 test is @ 15A, </a:t>
            </a:r>
            <a:r>
              <a:rPr lang="en-US" dirty="0" err="1"/>
              <a:t>Vgs</a:t>
            </a:r>
            <a:r>
              <a:rPr lang="en-US" dirty="0"/>
              <a:t>=5V</a:t>
            </a:r>
          </a:p>
          <a:p>
            <a:r>
              <a:rPr lang="en-US" dirty="0"/>
              <a:t> all data points. </a:t>
            </a:r>
          </a:p>
          <a:p>
            <a:r>
              <a:rPr lang="en-US" dirty="0"/>
              <a:t>10sec stress at 160V, test follows at </a:t>
            </a:r>
          </a:p>
          <a:p>
            <a:r>
              <a:rPr lang="en-US" dirty="0"/>
              <a:t>6-8us after stress </a:t>
            </a:r>
          </a:p>
        </p:txBody>
      </p:sp>
    </p:spTree>
    <p:extLst>
      <p:ext uri="{BB962C8B-B14F-4D97-AF65-F5344CB8AC3E}">
        <p14:creationId xmlns:p14="http://schemas.microsoft.com/office/powerpoint/2010/main" val="126975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DYNAMIC RON % - HTGB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97721B-6E4B-4E72-8EF5-4059A0374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146" y="1044948"/>
            <a:ext cx="4584589" cy="27495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2E0E5E-3083-433D-9AEA-3C0E7E6B2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26" y="1044948"/>
            <a:ext cx="4584588" cy="2755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9F00FF-FAF1-43BB-844B-06455C07B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626" y="3975631"/>
            <a:ext cx="4615072" cy="2731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EA753D-1068-43D4-AB1C-DEC171685CA9}"/>
              </a:ext>
            </a:extLst>
          </p:cNvPr>
          <p:cNvSpPr txBox="1"/>
          <p:nvPr/>
        </p:nvSpPr>
        <p:spPr>
          <a:xfrm>
            <a:off x="8231122" y="5395737"/>
            <a:ext cx="3541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 test is @ 15A, </a:t>
            </a:r>
            <a:r>
              <a:rPr lang="en-US" dirty="0" err="1"/>
              <a:t>Vgs</a:t>
            </a:r>
            <a:r>
              <a:rPr lang="en-US" dirty="0"/>
              <a:t>=5V</a:t>
            </a:r>
          </a:p>
          <a:p>
            <a:r>
              <a:rPr lang="en-US" dirty="0"/>
              <a:t> all data points. </a:t>
            </a:r>
          </a:p>
          <a:p>
            <a:r>
              <a:rPr lang="en-US" dirty="0"/>
              <a:t>10sec stress at 160V, test follows at </a:t>
            </a:r>
          </a:p>
          <a:p>
            <a:r>
              <a:rPr lang="en-US" dirty="0"/>
              <a:t>6-8us after stress. Pre test @15A</a:t>
            </a:r>
          </a:p>
        </p:txBody>
      </p:sp>
    </p:spTree>
    <p:extLst>
      <p:ext uri="{BB962C8B-B14F-4D97-AF65-F5344CB8AC3E}">
        <p14:creationId xmlns:p14="http://schemas.microsoft.com/office/powerpoint/2010/main" val="2118543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IDSS - HTRB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56508E-D4B8-45A6-9B47-054C94870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92" y="1179916"/>
            <a:ext cx="4584589" cy="2755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D55329-69ED-4C8B-94F9-29EC867BF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705" y="1179916"/>
            <a:ext cx="4625523" cy="27556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62FEB2-C409-4E47-A3CA-4E3E7AE71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513" y="4003803"/>
            <a:ext cx="4621169" cy="2749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1FDF56-5619-4BF0-93D1-2171D7F18D6C}"/>
              </a:ext>
            </a:extLst>
          </p:cNvPr>
          <p:cNvSpPr txBox="1"/>
          <p:nvPr/>
        </p:nvSpPr>
        <p:spPr>
          <a:xfrm>
            <a:off x="8164583" y="6464442"/>
            <a:ext cx="413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VDS test voltage is 200V for all data points</a:t>
            </a:r>
          </a:p>
        </p:txBody>
      </p:sp>
    </p:spTree>
    <p:extLst>
      <p:ext uri="{BB962C8B-B14F-4D97-AF65-F5344CB8AC3E}">
        <p14:creationId xmlns:p14="http://schemas.microsoft.com/office/powerpoint/2010/main" val="993009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IGSSF - HTRB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31BC4B-78E9-49C0-9841-DAB49D1BB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705" y="978741"/>
            <a:ext cx="4584589" cy="27495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86F1AA-DEAF-49C6-B230-836D4BBD2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50" y="984837"/>
            <a:ext cx="4584589" cy="2743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E327F7-A9B2-495F-BBB7-D7A55741C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33" y="3917863"/>
            <a:ext cx="4615072" cy="2731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C311C5-781E-4CA7-A8CD-9F4D5ABD6FE5}"/>
              </a:ext>
            </a:extLst>
          </p:cNvPr>
          <p:cNvSpPr txBox="1"/>
          <p:nvPr/>
        </p:nvSpPr>
        <p:spPr>
          <a:xfrm>
            <a:off x="8292599" y="6163833"/>
            <a:ext cx="3899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VGS test voltage is 5V for all data points</a:t>
            </a:r>
          </a:p>
        </p:txBody>
      </p:sp>
    </p:spTree>
    <p:extLst>
      <p:ext uri="{BB962C8B-B14F-4D97-AF65-F5344CB8AC3E}">
        <p14:creationId xmlns:p14="http://schemas.microsoft.com/office/powerpoint/2010/main" val="2796336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673271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IGSSR - HTRB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9A28DD-2323-43F0-A9B1-980A87F66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72" y="1010436"/>
            <a:ext cx="4584589" cy="27495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2FED54-B325-4557-9687-A959EA21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335" y="1010436"/>
            <a:ext cx="4584589" cy="2749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991BD9-393A-4C76-A5E7-24A5C4FE5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271" y="3917863"/>
            <a:ext cx="4621169" cy="2731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60F1-2920-434D-A003-BCE7B1C1E13A}"/>
              </a:ext>
            </a:extLst>
          </p:cNvPr>
          <p:cNvSpPr txBox="1"/>
          <p:nvPr/>
        </p:nvSpPr>
        <p:spPr>
          <a:xfrm>
            <a:off x="8292599" y="6163833"/>
            <a:ext cx="3969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VGS test voltage is -4V for all data points</a:t>
            </a:r>
          </a:p>
        </p:txBody>
      </p:sp>
    </p:spTree>
    <p:extLst>
      <p:ext uri="{BB962C8B-B14F-4D97-AF65-F5344CB8AC3E}">
        <p14:creationId xmlns:p14="http://schemas.microsoft.com/office/powerpoint/2010/main" val="3403436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VGSth</a:t>
            </a:r>
            <a:r>
              <a:rPr lang="en-US" dirty="0">
                <a:solidFill>
                  <a:schemeClr val="bg1"/>
                </a:solidFill>
              </a:rPr>
              <a:t> - HTRB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976494-C26E-4481-A6C0-CC27797FF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06" y="1003722"/>
            <a:ext cx="4791871" cy="29019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70D307-6E64-4EE5-9102-68498F0A1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280" y="1003722"/>
            <a:ext cx="4828019" cy="2901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80C8FE-A04A-4258-979A-2E60A5B97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693" y="4017813"/>
            <a:ext cx="4615072" cy="2743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53B35B-5E52-414E-8A1F-18F9B252F0EC}"/>
              </a:ext>
            </a:extLst>
          </p:cNvPr>
          <p:cNvSpPr txBox="1"/>
          <p:nvPr/>
        </p:nvSpPr>
        <p:spPr>
          <a:xfrm>
            <a:off x="8554424" y="6182898"/>
            <a:ext cx="3477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Vgs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en-US" dirty="0"/>
              <a:t> test is @ 3mA all data points</a:t>
            </a:r>
          </a:p>
        </p:txBody>
      </p:sp>
    </p:spTree>
    <p:extLst>
      <p:ext uri="{BB962C8B-B14F-4D97-AF65-F5344CB8AC3E}">
        <p14:creationId xmlns:p14="http://schemas.microsoft.com/office/powerpoint/2010/main" val="1849197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C26946-7942-4E4F-88BC-321435056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067" y="4008649"/>
            <a:ext cx="4615072" cy="2731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RDSON - HTRB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EF87FB-70F0-469A-8FF1-0A8CBDD1D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4" y="1137178"/>
            <a:ext cx="4599635" cy="27495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467EA3-1DFE-4C63-B170-BD45AB2987F8}"/>
              </a:ext>
            </a:extLst>
          </p:cNvPr>
          <p:cNvSpPr txBox="1"/>
          <p:nvPr/>
        </p:nvSpPr>
        <p:spPr>
          <a:xfrm>
            <a:off x="788654" y="4081801"/>
            <a:ext cx="4541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drop caused by FTI fixture change.</a:t>
            </a:r>
          </a:p>
          <a:p>
            <a:r>
              <a:rPr lang="en-US" dirty="0"/>
              <a:t>Drop at 300V caused by annealing due to fuse </a:t>
            </a:r>
          </a:p>
          <a:p>
            <a:r>
              <a:rPr lang="en-US" dirty="0"/>
              <a:t>failure / low bias during oven exposure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29B763-E588-4708-9979-4C911C7B9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135" y="1137178"/>
            <a:ext cx="4584589" cy="2749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FD5387-0F7A-4AA4-96A8-2825600284E9}"/>
              </a:ext>
            </a:extLst>
          </p:cNvPr>
          <p:cNvSpPr txBox="1"/>
          <p:nvPr/>
        </p:nvSpPr>
        <p:spPr>
          <a:xfrm>
            <a:off x="8932679" y="5976122"/>
            <a:ext cx="2936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RDSON test is @ 18A, </a:t>
            </a:r>
            <a:r>
              <a:rPr lang="en-US" dirty="0" err="1"/>
              <a:t>Vgs</a:t>
            </a:r>
            <a:r>
              <a:rPr lang="en-US" dirty="0"/>
              <a:t>=5V</a:t>
            </a:r>
          </a:p>
          <a:p>
            <a:r>
              <a:rPr lang="en-US" dirty="0"/>
              <a:t> all data points</a:t>
            </a:r>
          </a:p>
        </p:txBody>
      </p:sp>
    </p:spTree>
    <p:extLst>
      <p:ext uri="{BB962C8B-B14F-4D97-AF65-F5344CB8AC3E}">
        <p14:creationId xmlns:p14="http://schemas.microsoft.com/office/powerpoint/2010/main" val="1498061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D262D-B635-4FAB-8FCA-78F616A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POF Life/Stress Switching Test Boards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6F1D90-5676-4054-8336-172C69326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Content Placeholder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BD88951-746B-43E8-B9DD-16AD75DF93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2866" y="2670908"/>
            <a:ext cx="4729018" cy="1782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1BE2B7-90EF-48F9-BAF0-F8F1489E1CAB}"/>
              </a:ext>
            </a:extLst>
          </p:cNvPr>
          <p:cNvSpPr txBox="1"/>
          <p:nvPr/>
        </p:nvSpPr>
        <p:spPr>
          <a:xfrm>
            <a:off x="8506734" y="3105834"/>
            <a:ext cx="2746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Mux outputs. </a:t>
            </a:r>
          </a:p>
          <a:p>
            <a:r>
              <a:rPr lang="en-US" dirty="0"/>
              <a:t>Measure </a:t>
            </a:r>
            <a:r>
              <a:rPr lang="en-US" dirty="0" err="1"/>
              <a:t>Iin</a:t>
            </a:r>
            <a:r>
              <a:rPr lang="en-US" dirty="0"/>
              <a:t>, </a:t>
            </a:r>
            <a:r>
              <a:rPr lang="en-US" dirty="0" err="1"/>
              <a:t>Iout</a:t>
            </a:r>
            <a:r>
              <a:rPr lang="en-US" dirty="0"/>
              <a:t>, and </a:t>
            </a:r>
            <a:r>
              <a:rPr lang="en-US" dirty="0" err="1"/>
              <a:t>Vout</a:t>
            </a:r>
            <a:endParaRPr lang="en-US" dirty="0"/>
          </a:p>
          <a:p>
            <a:r>
              <a:rPr lang="en-US" dirty="0"/>
              <a:t>Also measure DUT Temp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AAAB6A-56D4-4EA4-8824-5A00EFBECDA2}"/>
              </a:ext>
            </a:extLst>
          </p:cNvPr>
          <p:cNvCxnSpPr>
            <a:stCxn id="6" idx="3"/>
          </p:cNvCxnSpPr>
          <p:nvPr/>
        </p:nvCxnSpPr>
        <p:spPr>
          <a:xfrm flipH="1" flipV="1">
            <a:off x="11024537" y="3429000"/>
            <a:ext cx="228590" cy="138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7FD64D-ACC7-4EB0-81FD-80521064D128}"/>
              </a:ext>
            </a:extLst>
          </p:cNvPr>
          <p:cNvSpPr txBox="1"/>
          <p:nvPr/>
        </p:nvSpPr>
        <p:spPr>
          <a:xfrm>
            <a:off x="3699417" y="1794779"/>
            <a:ext cx="4562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Clock distribution adds delay along the devices</a:t>
            </a:r>
          </a:p>
          <a:p>
            <a:r>
              <a:rPr lang="en-US" dirty="0"/>
              <a:t>Odd devices are 0deg and even are 180deg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185C2A-85AA-4231-B45A-1E33BB59F900}"/>
              </a:ext>
            </a:extLst>
          </p:cNvPr>
          <p:cNvSpPr txBox="1"/>
          <p:nvPr/>
        </p:nvSpPr>
        <p:spPr>
          <a:xfrm>
            <a:off x="1167468" y="2834786"/>
            <a:ext cx="1858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 Gen in</a:t>
            </a:r>
          </a:p>
          <a:p>
            <a:r>
              <a:rPr lang="en-US" dirty="0"/>
              <a:t>0 deg and 180deg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611D9-0EC9-4A9C-BCE0-65FB37E4544E}"/>
              </a:ext>
            </a:extLst>
          </p:cNvPr>
          <p:cNvSpPr txBox="1"/>
          <p:nvPr/>
        </p:nvSpPr>
        <p:spPr>
          <a:xfrm>
            <a:off x="4546113" y="4498658"/>
            <a:ext cx="2538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loads are external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519F2-8343-4EF2-B78D-5F2BFF3C991B}"/>
              </a:ext>
            </a:extLst>
          </p:cNvPr>
          <p:cNvSpPr txBox="1"/>
          <p:nvPr/>
        </p:nvSpPr>
        <p:spPr>
          <a:xfrm>
            <a:off x="1090075" y="3844498"/>
            <a:ext cx="193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Bus Power In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721F6C-D915-40E5-8B0E-CD2F6AE628FB}"/>
              </a:ext>
            </a:extLst>
          </p:cNvPr>
          <p:cNvCxnSpPr/>
          <p:nvPr/>
        </p:nvCxnSpPr>
        <p:spPr>
          <a:xfrm flipV="1">
            <a:off x="3095538" y="4029164"/>
            <a:ext cx="603879" cy="11499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343AB2-901F-4C0C-9337-F8A5B96AD33F}"/>
              </a:ext>
            </a:extLst>
          </p:cNvPr>
          <p:cNvCxnSpPr/>
          <p:nvPr/>
        </p:nvCxnSpPr>
        <p:spPr>
          <a:xfrm flipV="1">
            <a:off x="3044988" y="3122657"/>
            <a:ext cx="603879" cy="11499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A64F41-CB0C-45B1-B033-1F27F7B4F867}"/>
              </a:ext>
            </a:extLst>
          </p:cNvPr>
          <p:cNvCxnSpPr>
            <a:cxnSpLocks/>
          </p:cNvCxnSpPr>
          <p:nvPr/>
        </p:nvCxnSpPr>
        <p:spPr>
          <a:xfrm flipH="1" flipV="1">
            <a:off x="8214363" y="3230018"/>
            <a:ext cx="328772" cy="26504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3554C4-4194-4E6F-AE51-A04DD97C625D}"/>
              </a:ext>
            </a:extLst>
          </p:cNvPr>
          <p:cNvCxnSpPr>
            <a:cxnSpLocks/>
          </p:cNvCxnSpPr>
          <p:nvPr/>
        </p:nvCxnSpPr>
        <p:spPr>
          <a:xfrm flipH="1">
            <a:off x="8202377" y="3723460"/>
            <a:ext cx="328772" cy="30570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1F3DD61-4E9C-4A9C-A2B5-923C1AECB1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2866" y="5029460"/>
            <a:ext cx="4729018" cy="163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216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FA931D-ACAC-4B1C-9FB3-770C9E095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279" y="4076234"/>
            <a:ext cx="4615072" cy="2731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RDSON 1s - HTRB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D92AD-2FDA-4784-81E3-4AFCB16C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554" y="1148977"/>
            <a:ext cx="4584589" cy="2731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5B6655-0A4C-4954-A21E-758CE37EF07A}"/>
              </a:ext>
            </a:extLst>
          </p:cNvPr>
          <p:cNvSpPr txBox="1"/>
          <p:nvPr/>
        </p:nvSpPr>
        <p:spPr>
          <a:xfrm>
            <a:off x="788654" y="4081801"/>
            <a:ext cx="4541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drop caused by FTI fixture change.</a:t>
            </a:r>
          </a:p>
          <a:p>
            <a:r>
              <a:rPr lang="en-US" dirty="0"/>
              <a:t>Drop at 300V caused by annealing due to fuse </a:t>
            </a:r>
          </a:p>
          <a:p>
            <a:r>
              <a:rPr lang="en-US" dirty="0"/>
              <a:t>failure / low bias during oven exposure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917309-10DC-49DE-8394-2A832C942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43" y="1078866"/>
            <a:ext cx="4852837" cy="28714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B8BDC3-6C59-4636-A28E-462E2FF787FF}"/>
              </a:ext>
            </a:extLst>
          </p:cNvPr>
          <p:cNvSpPr txBox="1"/>
          <p:nvPr/>
        </p:nvSpPr>
        <p:spPr>
          <a:xfrm>
            <a:off x="8292599" y="6163833"/>
            <a:ext cx="2936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RDSON test is @ 18A, </a:t>
            </a:r>
            <a:r>
              <a:rPr lang="en-US" dirty="0" err="1"/>
              <a:t>Vgs</a:t>
            </a:r>
            <a:r>
              <a:rPr lang="en-US" dirty="0"/>
              <a:t>=5V</a:t>
            </a:r>
          </a:p>
          <a:p>
            <a:r>
              <a:rPr lang="en-US" dirty="0"/>
              <a:t> all data points</a:t>
            </a:r>
          </a:p>
        </p:txBody>
      </p:sp>
    </p:spTree>
    <p:extLst>
      <p:ext uri="{BB962C8B-B14F-4D97-AF65-F5344CB8AC3E}">
        <p14:creationId xmlns:p14="http://schemas.microsoft.com/office/powerpoint/2010/main" val="3071168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38B37E-75A5-4FF0-A659-1692569E7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603" y="4081801"/>
            <a:ext cx="4615072" cy="2731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738979" y="239090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DYNAMIC RON PRE STRESS - HTRB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5BA0D1-9828-442F-BE25-189017634DD2}"/>
              </a:ext>
            </a:extLst>
          </p:cNvPr>
          <p:cNvSpPr txBox="1"/>
          <p:nvPr/>
        </p:nvSpPr>
        <p:spPr>
          <a:xfrm>
            <a:off x="788654" y="4081801"/>
            <a:ext cx="4541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drop caused by FTI fixture change.</a:t>
            </a:r>
          </a:p>
          <a:p>
            <a:r>
              <a:rPr lang="en-US" dirty="0"/>
              <a:t>Drop at 300V caused by annealing due to fuse </a:t>
            </a:r>
          </a:p>
          <a:p>
            <a:r>
              <a:rPr lang="en-US" dirty="0"/>
              <a:t>failure / low bias during oven exposure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8D01E1-A0E4-4D23-A177-668161369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88" y="1220519"/>
            <a:ext cx="4184355" cy="2693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1CD90C-8B21-44A8-892A-F36A6C1DD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169" y="1220519"/>
            <a:ext cx="4584589" cy="2743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95B43D-ABD0-4663-977B-C17F2B15ED94}"/>
              </a:ext>
            </a:extLst>
          </p:cNvPr>
          <p:cNvSpPr txBox="1"/>
          <p:nvPr/>
        </p:nvSpPr>
        <p:spPr>
          <a:xfrm>
            <a:off x="8564675" y="5612717"/>
            <a:ext cx="3541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 test is @ 15A, </a:t>
            </a:r>
            <a:r>
              <a:rPr lang="en-US" dirty="0" err="1"/>
              <a:t>Vgs</a:t>
            </a:r>
            <a:r>
              <a:rPr lang="en-US" dirty="0"/>
              <a:t>=5V</a:t>
            </a:r>
          </a:p>
          <a:p>
            <a:r>
              <a:rPr lang="en-US" dirty="0"/>
              <a:t> all data points. </a:t>
            </a:r>
          </a:p>
          <a:p>
            <a:r>
              <a:rPr lang="en-US" dirty="0"/>
              <a:t>10sec stress at 160V, test follows at </a:t>
            </a:r>
          </a:p>
          <a:p>
            <a:r>
              <a:rPr lang="en-US" dirty="0"/>
              <a:t>6-8us after stress </a:t>
            </a:r>
          </a:p>
        </p:txBody>
      </p:sp>
    </p:spTree>
    <p:extLst>
      <p:ext uri="{BB962C8B-B14F-4D97-AF65-F5344CB8AC3E}">
        <p14:creationId xmlns:p14="http://schemas.microsoft.com/office/powerpoint/2010/main" val="9009360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1A047B-DD57-48AF-92B6-EDAC37FC6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743" y="4081801"/>
            <a:ext cx="4621169" cy="2731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738979" y="239090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DYNAMIC RON POST STRESS - HTRB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6AB3CE-4BB9-475D-B386-1EA0B58C5FCA}"/>
              </a:ext>
            </a:extLst>
          </p:cNvPr>
          <p:cNvSpPr txBox="1"/>
          <p:nvPr/>
        </p:nvSpPr>
        <p:spPr>
          <a:xfrm>
            <a:off x="788654" y="4081801"/>
            <a:ext cx="4541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drop caused by FTI fixture change.</a:t>
            </a:r>
          </a:p>
          <a:p>
            <a:r>
              <a:rPr lang="en-US" dirty="0"/>
              <a:t>Drop at 300V caused by annealing due to fuse </a:t>
            </a:r>
          </a:p>
          <a:p>
            <a:r>
              <a:rPr lang="en-US" dirty="0"/>
              <a:t>failure / low bias during oven exposure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8F132-2BEE-4141-B976-4F0340362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65" y="1117789"/>
            <a:ext cx="4578493" cy="2855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6DDC2F-9410-4FCD-93A4-33D1C6922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666" y="1117789"/>
            <a:ext cx="4578493" cy="2743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C66212-5F9A-4F07-B625-E7FB8E355342}"/>
              </a:ext>
            </a:extLst>
          </p:cNvPr>
          <p:cNvSpPr txBox="1"/>
          <p:nvPr/>
        </p:nvSpPr>
        <p:spPr>
          <a:xfrm>
            <a:off x="8650389" y="5475632"/>
            <a:ext cx="3541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 test is @ 15A, </a:t>
            </a:r>
            <a:r>
              <a:rPr lang="en-US" dirty="0" err="1"/>
              <a:t>Vgs</a:t>
            </a:r>
            <a:r>
              <a:rPr lang="en-US" dirty="0"/>
              <a:t>=5V</a:t>
            </a:r>
          </a:p>
          <a:p>
            <a:r>
              <a:rPr lang="en-US" dirty="0"/>
              <a:t> all data points. </a:t>
            </a:r>
          </a:p>
          <a:p>
            <a:r>
              <a:rPr lang="en-US" dirty="0"/>
              <a:t>10sec stress at 160V, test follows at </a:t>
            </a:r>
          </a:p>
          <a:p>
            <a:r>
              <a:rPr lang="en-US" dirty="0"/>
              <a:t>6-8us after stress </a:t>
            </a:r>
          </a:p>
        </p:txBody>
      </p:sp>
    </p:spTree>
    <p:extLst>
      <p:ext uri="{BB962C8B-B14F-4D97-AF65-F5344CB8AC3E}">
        <p14:creationId xmlns:p14="http://schemas.microsoft.com/office/powerpoint/2010/main" val="1763635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DYNAMIC RON % - HTRB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68640A-D98F-4432-8029-97C01C3A1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51" y="1126417"/>
            <a:ext cx="4517784" cy="27495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B57083-6F40-4182-B97B-2070CAD0C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596" y="1126416"/>
            <a:ext cx="4584589" cy="2749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FF5735-4BB2-4FFF-AE50-39847E8AB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351" y="4018525"/>
            <a:ext cx="4615072" cy="2737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456103-3B3A-4876-A7EF-723891ADF391}"/>
              </a:ext>
            </a:extLst>
          </p:cNvPr>
          <p:cNvSpPr txBox="1"/>
          <p:nvPr/>
        </p:nvSpPr>
        <p:spPr>
          <a:xfrm>
            <a:off x="8231122" y="5395737"/>
            <a:ext cx="3541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 test is @ 15A, </a:t>
            </a:r>
            <a:r>
              <a:rPr lang="en-US" dirty="0" err="1"/>
              <a:t>Vgs</a:t>
            </a:r>
            <a:r>
              <a:rPr lang="en-US" dirty="0"/>
              <a:t>=5V</a:t>
            </a:r>
          </a:p>
          <a:p>
            <a:r>
              <a:rPr lang="en-US" dirty="0"/>
              <a:t> all data points. </a:t>
            </a:r>
          </a:p>
          <a:p>
            <a:r>
              <a:rPr lang="en-US" dirty="0"/>
              <a:t>10sec stress at 160V, test follows at </a:t>
            </a:r>
          </a:p>
          <a:p>
            <a:r>
              <a:rPr lang="en-US" dirty="0"/>
              <a:t>6-8us after stress </a:t>
            </a:r>
          </a:p>
        </p:txBody>
      </p:sp>
    </p:spTree>
    <p:extLst>
      <p:ext uri="{BB962C8B-B14F-4D97-AF65-F5344CB8AC3E}">
        <p14:creationId xmlns:p14="http://schemas.microsoft.com/office/powerpoint/2010/main" val="2004256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OVEN LOG SUMMARY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D70C9AA-7627-4C04-AEE0-7B27C650B441}"/>
              </a:ext>
            </a:extLst>
          </p:cNvPr>
          <p:cNvGraphicFramePr>
            <a:graphicFrameLocks noGrp="1"/>
          </p:cNvGraphicFramePr>
          <p:nvPr/>
        </p:nvGraphicFramePr>
        <p:xfrm>
          <a:off x="2415396" y="879894"/>
          <a:ext cx="7237560" cy="5702070"/>
        </p:xfrm>
        <a:graphic>
          <a:graphicData uri="http://schemas.openxmlformats.org/drawingml/2006/table">
            <a:tbl>
              <a:tblPr/>
              <a:tblGrid>
                <a:gridCol w="354855">
                  <a:extLst>
                    <a:ext uri="{9D8B030D-6E8A-4147-A177-3AD203B41FA5}">
                      <a16:colId xmlns:a16="http://schemas.microsoft.com/office/drawing/2014/main" val="181216588"/>
                    </a:ext>
                  </a:extLst>
                </a:gridCol>
                <a:gridCol w="377034">
                  <a:extLst>
                    <a:ext uri="{9D8B030D-6E8A-4147-A177-3AD203B41FA5}">
                      <a16:colId xmlns:a16="http://schemas.microsoft.com/office/drawing/2014/main" val="3955054204"/>
                    </a:ext>
                  </a:extLst>
                </a:gridCol>
                <a:gridCol w="384426">
                  <a:extLst>
                    <a:ext uri="{9D8B030D-6E8A-4147-A177-3AD203B41FA5}">
                      <a16:colId xmlns:a16="http://schemas.microsoft.com/office/drawing/2014/main" val="1306779684"/>
                    </a:ext>
                  </a:extLst>
                </a:gridCol>
                <a:gridCol w="354855">
                  <a:extLst>
                    <a:ext uri="{9D8B030D-6E8A-4147-A177-3AD203B41FA5}">
                      <a16:colId xmlns:a16="http://schemas.microsoft.com/office/drawing/2014/main" val="1608468600"/>
                    </a:ext>
                  </a:extLst>
                </a:gridCol>
                <a:gridCol w="1338098">
                  <a:extLst>
                    <a:ext uri="{9D8B030D-6E8A-4147-A177-3AD203B41FA5}">
                      <a16:colId xmlns:a16="http://schemas.microsoft.com/office/drawing/2014/main" val="3401151278"/>
                    </a:ext>
                  </a:extLst>
                </a:gridCol>
                <a:gridCol w="1338098">
                  <a:extLst>
                    <a:ext uri="{9D8B030D-6E8A-4147-A177-3AD203B41FA5}">
                      <a16:colId xmlns:a16="http://schemas.microsoft.com/office/drawing/2014/main" val="2532715847"/>
                    </a:ext>
                  </a:extLst>
                </a:gridCol>
                <a:gridCol w="384426">
                  <a:extLst>
                    <a:ext uri="{9D8B030D-6E8A-4147-A177-3AD203B41FA5}">
                      <a16:colId xmlns:a16="http://schemas.microsoft.com/office/drawing/2014/main" val="3578966267"/>
                    </a:ext>
                  </a:extLst>
                </a:gridCol>
                <a:gridCol w="399212">
                  <a:extLst>
                    <a:ext uri="{9D8B030D-6E8A-4147-A177-3AD203B41FA5}">
                      <a16:colId xmlns:a16="http://schemas.microsoft.com/office/drawing/2014/main" val="1452233269"/>
                    </a:ext>
                  </a:extLst>
                </a:gridCol>
                <a:gridCol w="354855">
                  <a:extLst>
                    <a:ext uri="{9D8B030D-6E8A-4147-A177-3AD203B41FA5}">
                      <a16:colId xmlns:a16="http://schemas.microsoft.com/office/drawing/2014/main" val="723835505"/>
                    </a:ext>
                  </a:extLst>
                </a:gridCol>
                <a:gridCol w="473140">
                  <a:extLst>
                    <a:ext uri="{9D8B030D-6E8A-4147-A177-3AD203B41FA5}">
                      <a16:colId xmlns:a16="http://schemas.microsoft.com/office/drawing/2014/main" val="2636285887"/>
                    </a:ext>
                  </a:extLst>
                </a:gridCol>
                <a:gridCol w="1478561">
                  <a:extLst>
                    <a:ext uri="{9D8B030D-6E8A-4147-A177-3AD203B41FA5}">
                      <a16:colId xmlns:a16="http://schemas.microsoft.com/office/drawing/2014/main" val="1605543564"/>
                    </a:ext>
                  </a:extLst>
                </a:gridCol>
              </a:tblGrid>
              <a:tr h="64067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HTRB Voltage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Current (mA)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Parts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 Power per part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HTGB Voltage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Current (mA)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Parts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 Power per part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335562"/>
                  </a:ext>
                </a:extLst>
              </a:tr>
              <a:tr h="160171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110C</a:t>
                      </a:r>
                    </a:p>
                  </a:txBody>
                  <a:tcPr marL="4370" marR="4370" marT="4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809014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0.056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325579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0.212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3649085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0.0002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167995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0.0003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585250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part failed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737746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020970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011888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0.0023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5818831"/>
                  </a:ext>
                </a:extLst>
              </a:tr>
              <a:tr h="3043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part failed blew DMM fuse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0717271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0.0056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parts failed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262210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0.0072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parts failed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034619"/>
                  </a:ext>
                </a:extLst>
              </a:tr>
              <a:tr h="3043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part failed shorted supply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0.0383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parts failed+ 1 part fails IGSS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112927"/>
                  </a:ext>
                </a:extLst>
              </a:tr>
              <a:tr h="16017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292101"/>
                  </a:ext>
                </a:extLst>
              </a:tr>
              <a:tr h="160171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130C</a:t>
                      </a:r>
                    </a:p>
                  </a:txBody>
                  <a:tcPr marL="4370" marR="4370" marT="4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840918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173948"/>
                  </a:ext>
                </a:extLst>
              </a:tr>
              <a:tr h="3203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part failed/replaced - Fixture possible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0.0002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9205368"/>
                  </a:ext>
                </a:extLst>
              </a:tr>
              <a:tr h="3043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part failed Fixture Possible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0765115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0.0007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605770"/>
                  </a:ext>
                </a:extLst>
              </a:tr>
              <a:tr h="3043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part failed Fixture Possible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1.53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379276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19867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227153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part failed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7417968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0.012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part failed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part failed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854770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0.0076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parts failed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2191659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0.0099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parts failed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4667146"/>
                  </a:ext>
                </a:extLst>
              </a:tr>
              <a:tr h="16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part failed + 2 fail IGSS</a:t>
                      </a:r>
                    </a:p>
                  </a:txBody>
                  <a:tcPr marL="4370" marR="4370" marT="43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207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815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OVEN LOG SUMMARY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B27B277-95E2-4FE9-BC0D-E29C77D864A6}"/>
              </a:ext>
            </a:extLst>
          </p:cNvPr>
          <p:cNvGraphicFramePr>
            <a:graphicFrameLocks noGrp="1"/>
          </p:cNvGraphicFramePr>
          <p:nvPr/>
        </p:nvGraphicFramePr>
        <p:xfrm>
          <a:off x="1708029" y="1113230"/>
          <a:ext cx="8239667" cy="2403576"/>
        </p:xfrm>
        <a:graphic>
          <a:graphicData uri="http://schemas.openxmlformats.org/drawingml/2006/table">
            <a:tbl>
              <a:tblPr/>
              <a:tblGrid>
                <a:gridCol w="403988">
                  <a:extLst>
                    <a:ext uri="{9D8B030D-6E8A-4147-A177-3AD203B41FA5}">
                      <a16:colId xmlns:a16="http://schemas.microsoft.com/office/drawing/2014/main" val="437645556"/>
                    </a:ext>
                  </a:extLst>
                </a:gridCol>
                <a:gridCol w="429237">
                  <a:extLst>
                    <a:ext uri="{9D8B030D-6E8A-4147-A177-3AD203B41FA5}">
                      <a16:colId xmlns:a16="http://schemas.microsoft.com/office/drawing/2014/main" val="632219746"/>
                    </a:ext>
                  </a:extLst>
                </a:gridCol>
                <a:gridCol w="437654">
                  <a:extLst>
                    <a:ext uri="{9D8B030D-6E8A-4147-A177-3AD203B41FA5}">
                      <a16:colId xmlns:a16="http://schemas.microsoft.com/office/drawing/2014/main" val="437452464"/>
                    </a:ext>
                  </a:extLst>
                </a:gridCol>
                <a:gridCol w="403988">
                  <a:extLst>
                    <a:ext uri="{9D8B030D-6E8A-4147-A177-3AD203B41FA5}">
                      <a16:colId xmlns:a16="http://schemas.microsoft.com/office/drawing/2014/main" val="1670585994"/>
                    </a:ext>
                  </a:extLst>
                </a:gridCol>
                <a:gridCol w="1523370">
                  <a:extLst>
                    <a:ext uri="{9D8B030D-6E8A-4147-A177-3AD203B41FA5}">
                      <a16:colId xmlns:a16="http://schemas.microsoft.com/office/drawing/2014/main" val="333866305"/>
                    </a:ext>
                  </a:extLst>
                </a:gridCol>
                <a:gridCol w="1523370">
                  <a:extLst>
                    <a:ext uri="{9D8B030D-6E8A-4147-A177-3AD203B41FA5}">
                      <a16:colId xmlns:a16="http://schemas.microsoft.com/office/drawing/2014/main" val="1371721898"/>
                    </a:ext>
                  </a:extLst>
                </a:gridCol>
                <a:gridCol w="437654">
                  <a:extLst>
                    <a:ext uri="{9D8B030D-6E8A-4147-A177-3AD203B41FA5}">
                      <a16:colId xmlns:a16="http://schemas.microsoft.com/office/drawing/2014/main" val="2804242193"/>
                    </a:ext>
                  </a:extLst>
                </a:gridCol>
                <a:gridCol w="454486">
                  <a:extLst>
                    <a:ext uri="{9D8B030D-6E8A-4147-A177-3AD203B41FA5}">
                      <a16:colId xmlns:a16="http://schemas.microsoft.com/office/drawing/2014/main" val="390056375"/>
                    </a:ext>
                  </a:extLst>
                </a:gridCol>
                <a:gridCol w="403988">
                  <a:extLst>
                    <a:ext uri="{9D8B030D-6E8A-4147-A177-3AD203B41FA5}">
                      <a16:colId xmlns:a16="http://schemas.microsoft.com/office/drawing/2014/main" val="2584801985"/>
                    </a:ext>
                  </a:extLst>
                </a:gridCol>
                <a:gridCol w="538650">
                  <a:extLst>
                    <a:ext uri="{9D8B030D-6E8A-4147-A177-3AD203B41FA5}">
                      <a16:colId xmlns:a16="http://schemas.microsoft.com/office/drawing/2014/main" val="1274044535"/>
                    </a:ext>
                  </a:extLst>
                </a:gridCol>
                <a:gridCol w="1683282">
                  <a:extLst>
                    <a:ext uri="{9D8B030D-6E8A-4147-A177-3AD203B41FA5}">
                      <a16:colId xmlns:a16="http://schemas.microsoft.com/office/drawing/2014/main" val="1020125289"/>
                    </a:ext>
                  </a:extLst>
                </a:gridCol>
              </a:tblGrid>
              <a:tr h="4852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HTRB Voltage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Current (mA)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Parts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 Power per part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HTGB Voltage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Current (mA)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Parts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 Power per part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291489"/>
                  </a:ext>
                </a:extLst>
              </a:tr>
              <a:tr h="121320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150C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0.692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`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10527"/>
                  </a:ext>
                </a:extLst>
              </a:tr>
              <a:tr h="121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0.719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0.013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664496"/>
                  </a:ext>
                </a:extLst>
              </a:tr>
              <a:tr h="121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0.747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267010"/>
                  </a:ext>
                </a:extLst>
              </a:tr>
              <a:tr h="121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0.016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parts failed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6.25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088473"/>
                  </a:ext>
                </a:extLst>
              </a:tr>
              <a:tr h="121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0.621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972185"/>
                  </a:ext>
                </a:extLst>
              </a:tr>
              <a:tr h="121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0.647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part failed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6.75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583675"/>
                  </a:ext>
                </a:extLst>
              </a:tr>
              <a:tr h="121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0.617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2.45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073772"/>
                  </a:ext>
                </a:extLst>
              </a:tr>
              <a:tr h="121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0.631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7.25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3.68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7639703"/>
                  </a:ext>
                </a:extLst>
              </a:tr>
              <a:tr h="121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0.653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0.024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part failed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9.26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part fails IGSS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2690474"/>
                  </a:ext>
                </a:extLst>
              </a:tr>
              <a:tr h="121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0.593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0.027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7.75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11.6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part failed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712119"/>
                  </a:ext>
                </a:extLst>
              </a:tr>
              <a:tr h="121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0.616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0.029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part failed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47.7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0.042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parts fail IGSS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8623572"/>
                  </a:ext>
                </a:extLst>
              </a:tr>
              <a:tr h="121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8.25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0.105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part fails IGSS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9880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0736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HTRB FAILURE XRAY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979935-908A-4809-A7DA-F485F0611FA4}"/>
              </a:ext>
            </a:extLst>
          </p:cNvPr>
          <p:cNvSpPr txBox="1"/>
          <p:nvPr/>
        </p:nvSpPr>
        <p:spPr>
          <a:xfrm>
            <a:off x="1069484" y="845037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110C-#5 – 230V</a:t>
            </a:r>
          </a:p>
        </p:txBody>
      </p:sp>
      <p:pic>
        <p:nvPicPr>
          <p:cNvPr id="14" name="Picture 13" descr="A circuit board&#10;&#10;Description automatically generated">
            <a:extLst>
              <a:ext uri="{FF2B5EF4-FFF2-40B4-BE49-F238E27FC236}">
                <a16:creationId xmlns:a16="http://schemas.microsoft.com/office/drawing/2014/main" id="{A23A7FBF-C45D-4090-B953-20A209E50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48" y="1214369"/>
            <a:ext cx="3881886" cy="2567759"/>
          </a:xfrm>
          <a:prstGeom prst="rect">
            <a:avLst/>
          </a:prstGeom>
        </p:spPr>
      </p:pic>
      <p:pic>
        <p:nvPicPr>
          <p:cNvPr id="18" name="Picture 17" descr="A circuit board&#10;&#10;Description automatically generated">
            <a:extLst>
              <a:ext uri="{FF2B5EF4-FFF2-40B4-BE49-F238E27FC236}">
                <a16:creationId xmlns:a16="http://schemas.microsoft.com/office/drawing/2014/main" id="{9B953FDF-7A52-4361-932E-41E9F2244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034" y="1214368"/>
            <a:ext cx="3903903" cy="25677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CC37CFE-DAA4-4811-A911-DD4F23978B7E}"/>
              </a:ext>
            </a:extLst>
          </p:cNvPr>
          <p:cNvSpPr txBox="1"/>
          <p:nvPr/>
        </p:nvSpPr>
        <p:spPr>
          <a:xfrm>
            <a:off x="5263079" y="825146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110C-#9 – 270V</a:t>
            </a:r>
          </a:p>
        </p:txBody>
      </p:sp>
    </p:spTree>
    <p:extLst>
      <p:ext uri="{BB962C8B-B14F-4D97-AF65-F5344CB8AC3E}">
        <p14:creationId xmlns:p14="http://schemas.microsoft.com/office/powerpoint/2010/main" val="2677088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HTRB FAILURE XRAY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979935-908A-4809-A7DA-F485F0611FA4}"/>
              </a:ext>
            </a:extLst>
          </p:cNvPr>
          <p:cNvSpPr txBox="1"/>
          <p:nvPr/>
        </p:nvSpPr>
        <p:spPr>
          <a:xfrm>
            <a:off x="1069484" y="845037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130C-#17 – 200V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C37CFE-DAA4-4811-A911-DD4F23978B7E}"/>
              </a:ext>
            </a:extLst>
          </p:cNvPr>
          <p:cNvSpPr txBox="1"/>
          <p:nvPr/>
        </p:nvSpPr>
        <p:spPr>
          <a:xfrm>
            <a:off x="5263079" y="825146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130C-#22 – 210V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DE332ECE-C04F-4D38-B37B-BD0E6950B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8" y="1267916"/>
            <a:ext cx="4002815" cy="2569059"/>
          </a:xfrm>
          <a:prstGeom prst="rect">
            <a:avLst/>
          </a:prstGeom>
        </p:spPr>
      </p:pic>
      <p:pic>
        <p:nvPicPr>
          <p:cNvPr id="7" name="Picture 6" descr="A close up of a clock&#10;&#10;Description automatically generated">
            <a:extLst>
              <a:ext uri="{FF2B5EF4-FFF2-40B4-BE49-F238E27FC236}">
                <a16:creationId xmlns:a16="http://schemas.microsoft.com/office/drawing/2014/main" id="{1BC3C684-BA57-43CE-AB0C-41F4BCDCD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83" y="1267916"/>
            <a:ext cx="3992157" cy="25734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83EDEA-E201-47FC-A8B3-BE3873BAA839}"/>
              </a:ext>
            </a:extLst>
          </p:cNvPr>
          <p:cNvSpPr txBox="1"/>
          <p:nvPr/>
        </p:nvSpPr>
        <p:spPr>
          <a:xfrm>
            <a:off x="9417981" y="845037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130C-#15 – 230V</a:t>
            </a:r>
          </a:p>
        </p:txBody>
      </p:sp>
      <p:pic>
        <p:nvPicPr>
          <p:cNvPr id="11" name="Picture 10" descr="A circuit board&#10;&#10;Description automatically generated">
            <a:extLst>
              <a:ext uri="{FF2B5EF4-FFF2-40B4-BE49-F238E27FC236}">
                <a16:creationId xmlns:a16="http://schemas.microsoft.com/office/drawing/2014/main" id="{69F6224F-E840-409C-BBA6-139851F2C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339" y="1267917"/>
            <a:ext cx="4009661" cy="2573453"/>
          </a:xfrm>
          <a:prstGeom prst="rect">
            <a:avLst/>
          </a:prstGeom>
        </p:spPr>
      </p:pic>
      <p:pic>
        <p:nvPicPr>
          <p:cNvPr id="15" name="Picture 14" descr="A circuit board&#10;&#10;Description automatically generated">
            <a:extLst>
              <a:ext uri="{FF2B5EF4-FFF2-40B4-BE49-F238E27FC236}">
                <a16:creationId xmlns:a16="http://schemas.microsoft.com/office/drawing/2014/main" id="{6BD61332-443A-4689-A63C-82090EDED3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01" y="4145135"/>
            <a:ext cx="3978782" cy="2573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F11938-2989-42C1-AE94-02E587E546A2}"/>
              </a:ext>
            </a:extLst>
          </p:cNvPr>
          <p:cNvSpPr txBox="1"/>
          <p:nvPr/>
        </p:nvSpPr>
        <p:spPr>
          <a:xfrm>
            <a:off x="1303356" y="3836975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130C-#13 – 260V</a:t>
            </a:r>
          </a:p>
        </p:txBody>
      </p:sp>
    </p:spTree>
    <p:extLst>
      <p:ext uri="{BB962C8B-B14F-4D97-AF65-F5344CB8AC3E}">
        <p14:creationId xmlns:p14="http://schemas.microsoft.com/office/powerpoint/2010/main" val="24096671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6549C-3101-42A9-B39B-0146DF250BEF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HTRB FAILURE XRAY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979935-908A-4809-A7DA-F485F0611FA4}"/>
              </a:ext>
            </a:extLst>
          </p:cNvPr>
          <p:cNvSpPr txBox="1"/>
          <p:nvPr/>
        </p:nvSpPr>
        <p:spPr>
          <a:xfrm>
            <a:off x="1089774" y="76176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150C-#28 – 210V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C37CFE-DAA4-4811-A911-DD4F23978B7E}"/>
              </a:ext>
            </a:extLst>
          </p:cNvPr>
          <p:cNvSpPr txBox="1"/>
          <p:nvPr/>
        </p:nvSpPr>
        <p:spPr>
          <a:xfrm>
            <a:off x="8526551" y="3759843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150C-#36 – 280V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0069C2-5908-46FD-8703-E679E491479A}"/>
              </a:ext>
            </a:extLst>
          </p:cNvPr>
          <p:cNvSpPr txBox="1"/>
          <p:nvPr/>
        </p:nvSpPr>
        <p:spPr>
          <a:xfrm>
            <a:off x="4639338" y="76176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150C-#30 – 210V</a:t>
            </a:r>
          </a:p>
        </p:txBody>
      </p:sp>
      <p:pic>
        <p:nvPicPr>
          <p:cNvPr id="13" name="Picture 12" descr="A picture containing indoor, monitor, photo, video&#10;&#10;Description automatically generated">
            <a:extLst>
              <a:ext uri="{FF2B5EF4-FFF2-40B4-BE49-F238E27FC236}">
                <a16:creationId xmlns:a16="http://schemas.microsoft.com/office/drawing/2014/main" id="{47092E17-FFE9-41F5-A89E-A3DEF94E4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4419"/>
            <a:ext cx="3428993" cy="2584160"/>
          </a:xfrm>
          <a:prstGeom prst="rect">
            <a:avLst/>
          </a:prstGeom>
        </p:spPr>
      </p:pic>
      <p:pic>
        <p:nvPicPr>
          <p:cNvPr id="16" name="Picture 15" descr="A circuit board&#10;&#10;Description automatically generated">
            <a:extLst>
              <a:ext uri="{FF2B5EF4-FFF2-40B4-BE49-F238E27FC236}">
                <a16:creationId xmlns:a16="http://schemas.microsoft.com/office/drawing/2014/main" id="{7CF9089A-BABD-4208-A9FD-9F958D002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97" y="1154613"/>
            <a:ext cx="3456952" cy="2605230"/>
          </a:xfrm>
          <a:prstGeom prst="rect">
            <a:avLst/>
          </a:prstGeom>
        </p:spPr>
      </p:pic>
      <p:pic>
        <p:nvPicPr>
          <p:cNvPr id="19" name="Picture 18" descr="A close up of a circuit board&#10;&#10;Description automatically generated">
            <a:extLst>
              <a:ext uri="{FF2B5EF4-FFF2-40B4-BE49-F238E27FC236}">
                <a16:creationId xmlns:a16="http://schemas.microsoft.com/office/drawing/2014/main" id="{E6B5601B-C52A-4049-9303-FB9868153C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0031"/>
            <a:ext cx="3428994" cy="25841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A5B1F2A-92C1-4B64-A45B-61C6011CDD48}"/>
              </a:ext>
            </a:extLst>
          </p:cNvPr>
          <p:cNvSpPr txBox="1"/>
          <p:nvPr/>
        </p:nvSpPr>
        <p:spPr>
          <a:xfrm>
            <a:off x="937366" y="3759843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150C-#33 – 260V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94DEED-9698-4B34-A454-AC45A07EA2D0}"/>
              </a:ext>
            </a:extLst>
          </p:cNvPr>
          <p:cNvSpPr txBox="1"/>
          <p:nvPr/>
        </p:nvSpPr>
        <p:spPr>
          <a:xfrm>
            <a:off x="8526551" y="785281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150C-#37 – 230V</a:t>
            </a:r>
          </a:p>
        </p:txBody>
      </p:sp>
      <p:pic>
        <p:nvPicPr>
          <p:cNvPr id="26" name="Picture 25" descr="A circuit board&#10;&#10;Description automatically generated">
            <a:extLst>
              <a:ext uri="{FF2B5EF4-FFF2-40B4-BE49-F238E27FC236}">
                <a16:creationId xmlns:a16="http://schemas.microsoft.com/office/drawing/2014/main" id="{4A670F51-3EF1-4ACF-B577-56F78F3D68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765" y="1109764"/>
            <a:ext cx="3516462" cy="2650079"/>
          </a:xfrm>
          <a:prstGeom prst="rect">
            <a:avLst/>
          </a:prstGeom>
        </p:spPr>
      </p:pic>
      <p:pic>
        <p:nvPicPr>
          <p:cNvPr id="28" name="Picture 27" descr="A circuit board&#10;&#10;Description automatically generated">
            <a:extLst>
              <a:ext uri="{FF2B5EF4-FFF2-40B4-BE49-F238E27FC236}">
                <a16:creationId xmlns:a16="http://schemas.microsoft.com/office/drawing/2014/main" id="{95E67206-50CC-42B3-A8B6-CE7E939FBD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555" y="4129175"/>
            <a:ext cx="3516462" cy="265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382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D2AB3B-FE98-4BD7-94F7-82102608A169}"/>
              </a:ext>
            </a:extLst>
          </p:cNvPr>
          <p:cNvSpPr txBox="1"/>
          <p:nvPr/>
        </p:nvSpPr>
        <p:spPr>
          <a:xfrm>
            <a:off x="3810000" y="208892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STRESS FAILURE SUMMARY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0047C5-1B18-4513-B672-A0F0C8507D64}"/>
              </a:ext>
            </a:extLst>
          </p:cNvPr>
          <p:cNvGraphicFramePr>
            <a:graphicFrameLocks noGrp="1"/>
          </p:cNvGraphicFramePr>
          <p:nvPr/>
        </p:nvGraphicFramePr>
        <p:xfrm>
          <a:off x="1406106" y="923026"/>
          <a:ext cx="9031857" cy="5726084"/>
        </p:xfrm>
        <a:graphic>
          <a:graphicData uri="http://schemas.openxmlformats.org/drawingml/2006/table">
            <a:tbl>
              <a:tblPr/>
              <a:tblGrid>
                <a:gridCol w="526447">
                  <a:extLst>
                    <a:ext uri="{9D8B030D-6E8A-4147-A177-3AD203B41FA5}">
                      <a16:colId xmlns:a16="http://schemas.microsoft.com/office/drawing/2014/main" val="2203383551"/>
                    </a:ext>
                  </a:extLst>
                </a:gridCol>
                <a:gridCol w="1094023">
                  <a:extLst>
                    <a:ext uri="{9D8B030D-6E8A-4147-A177-3AD203B41FA5}">
                      <a16:colId xmlns:a16="http://schemas.microsoft.com/office/drawing/2014/main" val="3562792969"/>
                    </a:ext>
                  </a:extLst>
                </a:gridCol>
                <a:gridCol w="987088">
                  <a:extLst>
                    <a:ext uri="{9D8B030D-6E8A-4147-A177-3AD203B41FA5}">
                      <a16:colId xmlns:a16="http://schemas.microsoft.com/office/drawing/2014/main" val="1842919276"/>
                    </a:ext>
                  </a:extLst>
                </a:gridCol>
                <a:gridCol w="2303206">
                  <a:extLst>
                    <a:ext uri="{9D8B030D-6E8A-4147-A177-3AD203B41FA5}">
                      <a16:colId xmlns:a16="http://schemas.microsoft.com/office/drawing/2014/main" val="3738878159"/>
                    </a:ext>
                  </a:extLst>
                </a:gridCol>
                <a:gridCol w="1390149">
                  <a:extLst>
                    <a:ext uri="{9D8B030D-6E8A-4147-A177-3AD203B41FA5}">
                      <a16:colId xmlns:a16="http://schemas.microsoft.com/office/drawing/2014/main" val="2734641027"/>
                    </a:ext>
                  </a:extLst>
                </a:gridCol>
                <a:gridCol w="2730944">
                  <a:extLst>
                    <a:ext uri="{9D8B030D-6E8A-4147-A177-3AD203B41FA5}">
                      <a16:colId xmlns:a16="http://schemas.microsoft.com/office/drawing/2014/main" val="3011518278"/>
                    </a:ext>
                  </a:extLst>
                </a:gridCol>
              </a:tblGrid>
              <a:tr h="220234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20N18 - STRESS Sumary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292397"/>
                  </a:ext>
                </a:extLst>
              </a:tr>
              <a:tr h="22023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Stress V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Action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 / Final Screening Value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866804"/>
                  </a:ext>
                </a:extLst>
              </a:tr>
              <a:tr h="220234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110C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7,8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Gate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341082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8.25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Gate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9772878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8.25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Gate Leakage low Vgsth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1096892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2,3,4,5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Gate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191921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Vgsth Low high G and D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Possibel Fixture related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589520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Vgsth Low high G and D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015390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Vgsth Low high G and D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021809"/>
                  </a:ext>
                </a:extLst>
              </a:tr>
              <a:tr h="220234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130C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7.75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Leakage low Vgsth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949528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16, 19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Vgsth High gate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071726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21,20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8.25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Vgsth Low high G and D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715489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Vgsth High gate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402382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 Vgs th High G and D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Possibel Fixture related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033962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 Vgs th High G and D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Possibel Fixture related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860201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 Vgs th High G and D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Possibel Fixture related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9611635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 Vgs th High G and D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7725305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 Vgs th High G and D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809419"/>
                  </a:ext>
                </a:extLst>
              </a:tr>
              <a:tr h="220234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150C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474884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7.75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Vgsth Low high G and D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0058968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35,27,28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Gate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4872283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37, 29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8.25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Gate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602443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28,30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Vgsth Low high G and D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577659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Vgsth Low high G and D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4239753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Vgsth Low high G and D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12787"/>
                  </a:ext>
                </a:extLst>
              </a:tr>
              <a:tr h="220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</a:p>
                  </a:txBody>
                  <a:tcPr marL="5984" marR="5984" marT="59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Vgsth Low high G and D Leakage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84" marR="5984" marT="59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6037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1529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8090-A43A-489B-AFCC-84E4BB16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200V POF SWITCHING LIFE TEST RACK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F3FB4D-086E-451D-A788-0B148179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D7C8F3A7-4E8F-4C56-917E-EEC5948FE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4" y="1686899"/>
            <a:ext cx="9847236" cy="415971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E68E01-2DF9-47A1-B854-37E8DC40C0B0}"/>
              </a:ext>
            </a:extLst>
          </p:cNvPr>
          <p:cNvCxnSpPr/>
          <p:nvPr/>
        </p:nvCxnSpPr>
        <p:spPr>
          <a:xfrm>
            <a:off x="581192" y="3766758"/>
            <a:ext cx="1077029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2CAA3E-017F-4A48-AC14-6C35DFCD0569}"/>
              </a:ext>
            </a:extLst>
          </p:cNvPr>
          <p:cNvSpPr txBox="1"/>
          <p:nvPr/>
        </p:nvSpPr>
        <p:spPr>
          <a:xfrm>
            <a:off x="393935" y="2726828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140V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A23F0C-0828-4C1C-8960-12E5AFCE06BD}"/>
              </a:ext>
            </a:extLst>
          </p:cNvPr>
          <p:cNvSpPr txBox="1"/>
          <p:nvPr/>
        </p:nvSpPr>
        <p:spPr>
          <a:xfrm>
            <a:off x="413484" y="4622022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170V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890EFD-C2EC-4892-A48B-06FDEFF8305B}"/>
              </a:ext>
            </a:extLst>
          </p:cNvPr>
          <p:cNvSpPr txBox="1"/>
          <p:nvPr/>
        </p:nvSpPr>
        <p:spPr>
          <a:xfrm>
            <a:off x="1626990" y="595193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Rack 5- 500Khz 1A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6DAFB-57A3-43BE-A956-2C5EC6FD79D0}"/>
              </a:ext>
            </a:extLst>
          </p:cNvPr>
          <p:cNvSpPr txBox="1"/>
          <p:nvPr/>
        </p:nvSpPr>
        <p:spPr>
          <a:xfrm>
            <a:off x="3530075" y="5956137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Rack 6- 100Khz 1A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677276-5FA0-463C-8F21-A128474C4033}"/>
              </a:ext>
            </a:extLst>
          </p:cNvPr>
          <p:cNvSpPr txBox="1"/>
          <p:nvPr/>
        </p:nvSpPr>
        <p:spPr>
          <a:xfrm>
            <a:off x="5742644" y="5956137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Rack 7- 100Khz 4A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B754B8-C698-44F4-8E13-BBD50CB0205D}"/>
              </a:ext>
            </a:extLst>
          </p:cNvPr>
          <p:cNvSpPr txBox="1"/>
          <p:nvPr/>
        </p:nvSpPr>
        <p:spPr>
          <a:xfrm>
            <a:off x="8245239" y="595193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Rack 8- 500Khz 3A</a:t>
            </a:r>
          </a:p>
        </p:txBody>
      </p:sp>
    </p:spTree>
    <p:extLst>
      <p:ext uri="{BB962C8B-B14F-4D97-AF65-F5344CB8AC3E}">
        <p14:creationId xmlns:p14="http://schemas.microsoft.com/office/powerpoint/2010/main" val="2034325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EBEC-8797-4226-80CE-B043E8BAE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DC LIFE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04387-1BCC-4094-AF5F-296C7B49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DFE18-589A-4166-ABF3-5894D19980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Parts were run for 2000hrs at selected conditions</a:t>
            </a:r>
          </a:p>
          <a:p>
            <a:pPr lvl="1"/>
            <a:r>
              <a:rPr lang="en-US" dirty="0"/>
              <a:t>Parts tested with full parametric test on Focused tester at interim steps 24hrs, 48,hrs, 96hrs, 210hrs, 500hrs, 1000hrs, 1500hrs, 2000hrs</a:t>
            </a:r>
          </a:p>
          <a:p>
            <a:pPr lvl="1"/>
            <a:r>
              <a:rPr lang="en-US" dirty="0"/>
              <a:t> Parts with very high leakage were removed at each step</a:t>
            </a:r>
          </a:p>
          <a:p>
            <a:pPr lvl="1"/>
            <a:r>
              <a:rPr lang="en-US" dirty="0"/>
              <a:t>X axis (voltage represents Applied stress voltage not test voltage)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1740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8090-A43A-489B-AFCC-84E4BB16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OVEN LOGS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F3FB4D-086E-451D-A788-0B148179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71D51A-4F72-4FAB-9674-74F9F6C958B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279" y="1341843"/>
            <a:ext cx="4584589" cy="2755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8B4A9-75DF-4E15-B1B1-F7679E5138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278" y="4096273"/>
            <a:ext cx="4584589" cy="27495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D28EF3-F69F-4A45-8AB9-1C0185C27C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512" y="1310160"/>
            <a:ext cx="4584589" cy="27861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1F04E6-46E0-4C12-8CF1-EB4C84D7580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512" y="4065790"/>
            <a:ext cx="4584589" cy="27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28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8090-A43A-489B-AFCC-84E4BB16A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819502"/>
            <a:ext cx="11029616" cy="474794"/>
          </a:xfrm>
        </p:spPr>
        <p:txBody>
          <a:bodyPr>
            <a:normAutofit fontScale="90000"/>
          </a:bodyPr>
          <a:lstStyle/>
          <a:p>
            <a:r>
              <a:rPr lang="en-US" dirty="0"/>
              <a:t>HTGB LIFE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F3FB4D-086E-451D-A788-0B148179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67A70-6547-4ACC-8051-50EB5F74BBE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0" y="1913715"/>
            <a:ext cx="4035902" cy="2469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D67FC-0ED2-42D5-9381-38311E982D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1149" y="1919812"/>
            <a:ext cx="4029805" cy="2462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C7AAD4-A09F-4D49-90F2-A1D98185D0F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4858" y="1918309"/>
            <a:ext cx="4048095" cy="2487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29260F-4144-4EC7-AD96-2761B1C9F96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8102" y="4377985"/>
            <a:ext cx="4035902" cy="2481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BF23BE-7C1D-46F5-9FF3-FDAD69C58EB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997" y="4378167"/>
            <a:ext cx="4035902" cy="24812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A875E8-7290-4957-8CA4-9B4A5115586A}"/>
              </a:ext>
            </a:extLst>
          </p:cNvPr>
          <p:cNvSpPr txBox="1"/>
          <p:nvPr/>
        </p:nvSpPr>
        <p:spPr>
          <a:xfrm>
            <a:off x="429768" y="4928616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IDSS tested at 200V</a:t>
            </a:r>
          </a:p>
        </p:txBody>
      </p:sp>
    </p:spTree>
    <p:extLst>
      <p:ext uri="{BB962C8B-B14F-4D97-AF65-F5344CB8AC3E}">
        <p14:creationId xmlns:p14="http://schemas.microsoft.com/office/powerpoint/2010/main" val="10176955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8090-A43A-489B-AFCC-84E4BB16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HTGB LIFE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F3FB4D-086E-451D-A788-0B148179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C3201A-BE20-49F5-8C3A-1E5159CD92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26" y="1913714"/>
            <a:ext cx="4041998" cy="24690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64A8C3-2273-471D-B387-A75A739F3C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094" y="4382808"/>
            <a:ext cx="4029805" cy="2475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BC33C3-8F4E-4D29-B044-2E5D44086D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24" y="1919812"/>
            <a:ext cx="4041998" cy="24690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4F0D7F-0C76-4C55-96CC-F31D2D9109B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24" y="4385767"/>
            <a:ext cx="4041998" cy="24690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F4FEEB-5A9D-485B-820D-0F1BE7190AB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902" y="1916673"/>
            <a:ext cx="4029805" cy="24690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015954-B139-40E2-B08E-56240436A5EC}"/>
              </a:ext>
            </a:extLst>
          </p:cNvPr>
          <p:cNvSpPr txBox="1"/>
          <p:nvPr/>
        </p:nvSpPr>
        <p:spPr>
          <a:xfrm>
            <a:off x="429768" y="4928616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IGSSF tested at 5V</a:t>
            </a:r>
          </a:p>
        </p:txBody>
      </p:sp>
    </p:spTree>
    <p:extLst>
      <p:ext uri="{BB962C8B-B14F-4D97-AF65-F5344CB8AC3E}">
        <p14:creationId xmlns:p14="http://schemas.microsoft.com/office/powerpoint/2010/main" val="35100114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8090-A43A-489B-AFCC-84E4BB16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HTGB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F3FB4D-086E-451D-A788-0B148179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19ECE-F2C8-49C0-ABB3-C26D6B42EE7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44" y="1895425"/>
            <a:ext cx="4035902" cy="2481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CA179-B4A2-42BF-AF94-528729D072F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1097" y="4376713"/>
            <a:ext cx="4029805" cy="2481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DA451C-7542-41F4-9EB6-BB7FDB2AF95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757" y="1907619"/>
            <a:ext cx="4035902" cy="2462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72F6CF-7ABE-412E-A388-6B617B6E4F7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709" y="4370616"/>
            <a:ext cx="4041998" cy="2487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07A899-9DBD-4906-B0FF-BFD63B39209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904" y="1895426"/>
            <a:ext cx="4029805" cy="24812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40F4-36B5-4132-BE74-0F863A72B12C}"/>
              </a:ext>
            </a:extLst>
          </p:cNvPr>
          <p:cNvSpPr txBox="1"/>
          <p:nvPr/>
        </p:nvSpPr>
        <p:spPr>
          <a:xfrm>
            <a:off x="429768" y="4928616"/>
            <a:ext cx="197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IGSSR tested at -4V</a:t>
            </a:r>
          </a:p>
        </p:txBody>
      </p:sp>
    </p:spTree>
    <p:extLst>
      <p:ext uri="{BB962C8B-B14F-4D97-AF65-F5344CB8AC3E}">
        <p14:creationId xmlns:p14="http://schemas.microsoft.com/office/powerpoint/2010/main" val="21495906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CE1F0-F874-49D7-BA3B-7E31E87D8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HTGB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2321B7-A8FE-4F0A-A811-C075D0EED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A21AC-9291-4376-9378-C2106F01CE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64" y="1898473"/>
            <a:ext cx="4041998" cy="2487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309C54-3ADE-448B-AD07-F0885BAEC6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906" y="4376712"/>
            <a:ext cx="4029805" cy="2481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85F42-B57C-4DA0-BB65-F0C67F3483E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3283" y="1901522"/>
            <a:ext cx="4035902" cy="24812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2F57E7-7759-4B73-B984-FAAB1D938AF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334" y="1901522"/>
            <a:ext cx="4029805" cy="2481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BD8B4A-4029-4A2A-9E6C-A3329E203BD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3283" y="4385857"/>
            <a:ext cx="4035902" cy="2475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4819E0-EB5C-413A-8CC6-90A0253361AF}"/>
              </a:ext>
            </a:extLst>
          </p:cNvPr>
          <p:cNvSpPr txBox="1"/>
          <p:nvPr/>
        </p:nvSpPr>
        <p:spPr>
          <a:xfrm>
            <a:off x="512064" y="5113282"/>
            <a:ext cx="2665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 pre at 15A VGS@5V</a:t>
            </a:r>
          </a:p>
        </p:txBody>
      </p:sp>
    </p:spTree>
    <p:extLst>
      <p:ext uri="{BB962C8B-B14F-4D97-AF65-F5344CB8AC3E}">
        <p14:creationId xmlns:p14="http://schemas.microsoft.com/office/powerpoint/2010/main" val="5853179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1842-0BFD-497F-AC5D-274809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HTGB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56BB7-5418-4D2A-B547-14183BFD711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40" y="1883233"/>
            <a:ext cx="4035902" cy="2493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9F1EB2-4B7D-4C0D-966F-AD7CA08FCBD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0242" y="1883233"/>
            <a:ext cx="4023709" cy="2487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4D0B42-1849-4DD6-8CCF-712E41689DC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758" y="1895426"/>
            <a:ext cx="4035902" cy="2481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80F750-B8B0-4AEE-8AEC-42BD377B9C9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145" y="4364520"/>
            <a:ext cx="4023709" cy="2493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2997A2-1D6B-47F0-B76E-46629F17E63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902" y="4382810"/>
            <a:ext cx="4023709" cy="24812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8B38CB-D0EA-41DD-8545-A99EEDCD5C0A}"/>
              </a:ext>
            </a:extLst>
          </p:cNvPr>
          <p:cNvSpPr txBox="1"/>
          <p:nvPr/>
        </p:nvSpPr>
        <p:spPr>
          <a:xfrm>
            <a:off x="512064" y="5113282"/>
            <a:ext cx="3016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 post at 15A VGS@5V</a:t>
            </a:r>
          </a:p>
          <a:p>
            <a:r>
              <a:rPr lang="en-US" dirty="0"/>
              <a:t>10s stress at 160V followed by</a:t>
            </a:r>
          </a:p>
          <a:p>
            <a:r>
              <a:rPr lang="en-US" dirty="0"/>
              <a:t>Test at 5-8us after removal</a:t>
            </a:r>
          </a:p>
        </p:txBody>
      </p:sp>
    </p:spTree>
    <p:extLst>
      <p:ext uri="{BB962C8B-B14F-4D97-AF65-F5344CB8AC3E}">
        <p14:creationId xmlns:p14="http://schemas.microsoft.com/office/powerpoint/2010/main" val="1455412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1842-0BFD-497F-AC5D-274809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HTGB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41498-6B3B-4DAF-9315-E03B029E8B2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35" y="1903034"/>
            <a:ext cx="4041998" cy="2469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8979A4-F133-43BC-8A2E-663463F0112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4835" y="4372128"/>
            <a:ext cx="4041998" cy="2469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F00BB2-C3AC-4885-9739-02624B1C626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7166" y="1907619"/>
            <a:ext cx="4035902" cy="2481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A417E8-3CBA-4FD0-8F17-6FBDCFA06B5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7166" y="4372128"/>
            <a:ext cx="4041998" cy="24690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15A100-8AC2-4E59-9136-B5BFF9D2135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8739" y="1903034"/>
            <a:ext cx="4041998" cy="24690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BA3C2F-4B63-46A9-A0BE-3E499697DD75}"/>
              </a:ext>
            </a:extLst>
          </p:cNvPr>
          <p:cNvSpPr txBox="1"/>
          <p:nvPr/>
        </p:nvSpPr>
        <p:spPr>
          <a:xfrm>
            <a:off x="512064" y="5113282"/>
            <a:ext cx="2406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RDSON at 18A VGS@5V</a:t>
            </a:r>
          </a:p>
        </p:txBody>
      </p:sp>
    </p:spTree>
    <p:extLst>
      <p:ext uri="{BB962C8B-B14F-4D97-AF65-F5344CB8AC3E}">
        <p14:creationId xmlns:p14="http://schemas.microsoft.com/office/powerpoint/2010/main" val="16643392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1842-0BFD-497F-AC5D-274809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HTGB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24DA0-E6BC-4919-BD81-D12B38D8214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03" y="1885525"/>
            <a:ext cx="4041998" cy="2481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7F2D23-D3A8-4BB3-9F51-9F33430BE1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145" y="4385101"/>
            <a:ext cx="4023709" cy="2493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C15969-996A-4435-AF46-F3458C65B6B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7957" y="4385101"/>
            <a:ext cx="4023709" cy="2493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C638E4-E26D-4578-A0A6-167A42E8892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7957" y="1897717"/>
            <a:ext cx="4023709" cy="2487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4C67F0-64CC-4586-A834-8CC9FBE516E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145" y="1897717"/>
            <a:ext cx="4023709" cy="2487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462DAC-6D8B-40E0-A99B-0FD514F8EE8E}"/>
              </a:ext>
            </a:extLst>
          </p:cNvPr>
          <p:cNvSpPr txBox="1"/>
          <p:nvPr/>
        </p:nvSpPr>
        <p:spPr>
          <a:xfrm>
            <a:off x="512064" y="5113282"/>
            <a:ext cx="147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Vgsth</a:t>
            </a:r>
            <a:r>
              <a:rPr lang="en-US" dirty="0"/>
              <a:t> at 3mA</a:t>
            </a:r>
          </a:p>
        </p:txBody>
      </p:sp>
    </p:spTree>
    <p:extLst>
      <p:ext uri="{BB962C8B-B14F-4D97-AF65-F5344CB8AC3E}">
        <p14:creationId xmlns:p14="http://schemas.microsoft.com/office/powerpoint/2010/main" val="542274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1842-0BFD-497F-AC5D-274809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B559A-816C-4F36-8BDF-3E5FB4B9E8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9862" y="1709483"/>
            <a:ext cx="4035902" cy="2572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95849-D460-41C8-89BC-4483DC4D5E6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236" y="4282218"/>
            <a:ext cx="4035902" cy="2572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6BACEF-043F-4A7B-B172-631A2F3E4F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138" y="4300507"/>
            <a:ext cx="4035902" cy="2566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CA253A-44B1-4AF1-94DC-001357B1996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89" y="4300507"/>
            <a:ext cx="4035902" cy="2572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30C806-8626-464F-A57F-C456F3D8993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23" y="1709482"/>
            <a:ext cx="4029805" cy="2591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A5D004-C1D1-4895-88DA-9B49212B43A1}"/>
              </a:ext>
            </a:extLst>
          </p:cNvPr>
          <p:cNvSpPr txBox="1"/>
          <p:nvPr/>
        </p:nvSpPr>
        <p:spPr>
          <a:xfrm>
            <a:off x="8759952" y="2446347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IDSS tested at 200V</a:t>
            </a:r>
          </a:p>
        </p:txBody>
      </p:sp>
    </p:spTree>
    <p:extLst>
      <p:ext uri="{BB962C8B-B14F-4D97-AF65-F5344CB8AC3E}">
        <p14:creationId xmlns:p14="http://schemas.microsoft.com/office/powerpoint/2010/main" val="1624073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00C37-C635-4978-A331-CF3E5380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DUT Simplified Schematic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B6AC7C-9493-4FD9-B038-157CC3951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23852F-FA81-4E0E-9065-FB31341B8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887"/>
            <a:ext cx="12192000" cy="492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341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1842-0BFD-497F-AC5D-274809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3644C-F001-4C36-B4D9-5C39F18B8B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48" y="1707010"/>
            <a:ext cx="4035902" cy="2578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F4D0DC-994C-481D-99A5-7BC2FE687C8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48" y="4285842"/>
            <a:ext cx="4035902" cy="2566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B8BE2A-6AE1-413A-9D8C-49718E26EBE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4805" y="4285842"/>
            <a:ext cx="4041998" cy="2566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9B40C8-48F0-4AED-A682-64799138F3D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049" y="4285842"/>
            <a:ext cx="4035902" cy="2566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DB7DC2-89F0-439E-BCB3-F526F7D8784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1097" y="1707010"/>
            <a:ext cx="4029805" cy="25727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4CBF2A-1413-4727-B88F-A67B0819F342}"/>
              </a:ext>
            </a:extLst>
          </p:cNvPr>
          <p:cNvSpPr txBox="1"/>
          <p:nvPr/>
        </p:nvSpPr>
        <p:spPr>
          <a:xfrm>
            <a:off x="8759952" y="2446347"/>
            <a:ext cx="178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IGSS tested at 5V</a:t>
            </a:r>
          </a:p>
        </p:txBody>
      </p:sp>
    </p:spTree>
    <p:extLst>
      <p:ext uri="{BB962C8B-B14F-4D97-AF65-F5344CB8AC3E}">
        <p14:creationId xmlns:p14="http://schemas.microsoft.com/office/powerpoint/2010/main" val="15533185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1842-0BFD-497F-AC5D-274809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D4EF9-40E7-4B00-ADF9-556735445A6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5484" y="1712530"/>
            <a:ext cx="4041998" cy="2572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0B413-A6D4-497F-99C7-6669701C5A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1580" y="4279168"/>
            <a:ext cx="4035902" cy="2578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750CAD-4AE0-4EA4-9407-0BC6BF83025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482" y="4285265"/>
            <a:ext cx="4041998" cy="2572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ABDCF9-57BC-4F15-80F2-D7E536A385B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92" y="4279168"/>
            <a:ext cx="4029805" cy="2572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7AA223-9461-4F79-A7A5-3DAC343F4A7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92" y="1712530"/>
            <a:ext cx="4029805" cy="25727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8C6D59-55DE-41A5-90B0-376AA9576782}"/>
              </a:ext>
            </a:extLst>
          </p:cNvPr>
          <p:cNvSpPr txBox="1"/>
          <p:nvPr/>
        </p:nvSpPr>
        <p:spPr>
          <a:xfrm>
            <a:off x="8759952" y="2446347"/>
            <a:ext cx="1870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IGSR tested at -4V</a:t>
            </a:r>
          </a:p>
        </p:txBody>
      </p:sp>
    </p:spTree>
    <p:extLst>
      <p:ext uri="{BB962C8B-B14F-4D97-AF65-F5344CB8AC3E}">
        <p14:creationId xmlns:p14="http://schemas.microsoft.com/office/powerpoint/2010/main" val="7628406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1842-0BFD-497F-AC5D-274809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9A512-28E1-4B19-802F-BED8E43B01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95" y="1706433"/>
            <a:ext cx="4029805" cy="2572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501C7-5657-4A3A-BC59-748209F235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51" y="4279168"/>
            <a:ext cx="4029805" cy="2572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EA962B-9DAF-4FCC-A030-C86E9E09E1A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6144" y="4291362"/>
            <a:ext cx="4029805" cy="2572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B589E9-D3CA-4A51-9573-197F1465058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049" y="4273071"/>
            <a:ext cx="4035902" cy="2578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6AA130-09FB-4CDF-BE08-3B2AF600F82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5001" y="1718627"/>
            <a:ext cx="4041998" cy="2572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F3A288-F278-4792-8109-BB1FCBA26624}"/>
              </a:ext>
            </a:extLst>
          </p:cNvPr>
          <p:cNvSpPr txBox="1"/>
          <p:nvPr/>
        </p:nvSpPr>
        <p:spPr>
          <a:xfrm>
            <a:off x="8613648" y="2441774"/>
            <a:ext cx="2665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 pre at 15A VGS@5V</a:t>
            </a:r>
          </a:p>
        </p:txBody>
      </p:sp>
    </p:spTree>
    <p:extLst>
      <p:ext uri="{BB962C8B-B14F-4D97-AF65-F5344CB8AC3E}">
        <p14:creationId xmlns:p14="http://schemas.microsoft.com/office/powerpoint/2010/main" val="35512146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1842-0BFD-497F-AC5D-274809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0E7C9-6CA9-4A1C-A0E8-C5D68CF393F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3292" y="1724723"/>
            <a:ext cx="4041998" cy="2572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0E47FA-6A21-4C15-B4A7-700C5D9DA7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5485" y="4297458"/>
            <a:ext cx="4029805" cy="2572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1FDC7D-20DA-4C4C-ABA3-8D18CFD4B5C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9678" y="4297458"/>
            <a:ext cx="4041998" cy="2584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2BF456-A1B4-46E4-8D9A-3AD290D231F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08" y="4294501"/>
            <a:ext cx="4029805" cy="2572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B5A9AA-F335-49CC-A110-3A712982C90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87" y="1736916"/>
            <a:ext cx="4029805" cy="25605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B33C7B-F7CA-42B3-8A66-AB707E5D2D23}"/>
              </a:ext>
            </a:extLst>
          </p:cNvPr>
          <p:cNvSpPr txBox="1"/>
          <p:nvPr/>
        </p:nvSpPr>
        <p:spPr>
          <a:xfrm>
            <a:off x="8513064" y="2278642"/>
            <a:ext cx="3016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 post at 15A VGS@5V</a:t>
            </a:r>
          </a:p>
          <a:p>
            <a:r>
              <a:rPr lang="en-US" dirty="0"/>
              <a:t>10s stress at 160V followed by</a:t>
            </a:r>
          </a:p>
          <a:p>
            <a:r>
              <a:rPr lang="en-US" dirty="0"/>
              <a:t>Test at 5-8us after removal</a:t>
            </a:r>
          </a:p>
        </p:txBody>
      </p:sp>
    </p:spTree>
    <p:extLst>
      <p:ext uri="{BB962C8B-B14F-4D97-AF65-F5344CB8AC3E}">
        <p14:creationId xmlns:p14="http://schemas.microsoft.com/office/powerpoint/2010/main" val="16150626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1842-0BFD-497F-AC5D-274809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9A163-FA0A-43D4-B6C9-B713D5217D0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03" y="1723621"/>
            <a:ext cx="4035902" cy="2578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46DCF4-B314-4DEB-A654-0DFACFAC9F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48" y="4291362"/>
            <a:ext cx="4041998" cy="2566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13D423-E0EE-4CB4-8948-9BA1C2B626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6999" y="4305501"/>
            <a:ext cx="4041998" cy="2566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E331DA-EF24-4468-BB87-CFFDE99B591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333" y="4305501"/>
            <a:ext cx="4041998" cy="2566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2372C1-B4FD-45AE-900E-DB89C626BA6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5001" y="1723621"/>
            <a:ext cx="4041998" cy="25849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A5666C-B14C-4D7E-BBAE-CF0CA8C2D0DC}"/>
              </a:ext>
            </a:extLst>
          </p:cNvPr>
          <p:cNvSpPr txBox="1"/>
          <p:nvPr/>
        </p:nvSpPr>
        <p:spPr>
          <a:xfrm>
            <a:off x="8934848" y="2633510"/>
            <a:ext cx="2406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RDSON at 18A VGS@5V</a:t>
            </a:r>
          </a:p>
        </p:txBody>
      </p:sp>
    </p:spTree>
    <p:extLst>
      <p:ext uri="{BB962C8B-B14F-4D97-AF65-F5344CB8AC3E}">
        <p14:creationId xmlns:p14="http://schemas.microsoft.com/office/powerpoint/2010/main" val="24608249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1842-0BFD-497F-AC5D-274809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687EE-42F1-4A4A-BE6D-43E8CF5D663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148" y="1694238"/>
            <a:ext cx="4029805" cy="2572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E8E9AC-4498-4426-8D3F-D5C053138D0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0245" y="4266973"/>
            <a:ext cx="4029805" cy="2584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810E57-5EF8-4C97-9834-BF133E7AF4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6147" y="4266972"/>
            <a:ext cx="4035902" cy="2572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A00CC-4CA9-4C46-831E-1E0F9B8EAFC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49" y="4260875"/>
            <a:ext cx="4029805" cy="2578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B67691-C3BA-4A95-9F48-9403CE74EB2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49" y="1682043"/>
            <a:ext cx="4029805" cy="25788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A92DC1-BD2A-41D0-96DF-AF2C7EEC781B}"/>
              </a:ext>
            </a:extLst>
          </p:cNvPr>
          <p:cNvSpPr txBox="1"/>
          <p:nvPr/>
        </p:nvSpPr>
        <p:spPr>
          <a:xfrm>
            <a:off x="9079947" y="2786793"/>
            <a:ext cx="147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Vgsth</a:t>
            </a:r>
            <a:r>
              <a:rPr lang="en-US" dirty="0"/>
              <a:t> at 3mA</a:t>
            </a:r>
          </a:p>
        </p:txBody>
      </p:sp>
    </p:spTree>
    <p:extLst>
      <p:ext uri="{BB962C8B-B14F-4D97-AF65-F5344CB8AC3E}">
        <p14:creationId xmlns:p14="http://schemas.microsoft.com/office/powerpoint/2010/main" val="33593538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8090-A43A-489B-AFCC-84E4BB16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LIFE TEST SUMMARY HTGB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F3FB4D-086E-451D-A788-0B148179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8B066F-A634-4E14-A3C3-320E5E66776E}"/>
              </a:ext>
            </a:extLst>
          </p:cNvPr>
          <p:cNvGraphicFramePr>
            <a:graphicFrameLocks noGrp="1"/>
          </p:cNvGraphicFramePr>
          <p:nvPr/>
        </p:nvGraphicFramePr>
        <p:xfrm>
          <a:off x="3048000" y="1403927"/>
          <a:ext cx="6022107" cy="5454058"/>
        </p:xfrm>
        <a:graphic>
          <a:graphicData uri="http://schemas.openxmlformats.org/drawingml/2006/table">
            <a:tbl>
              <a:tblPr/>
              <a:tblGrid>
                <a:gridCol w="406556">
                  <a:extLst>
                    <a:ext uri="{9D8B030D-6E8A-4147-A177-3AD203B41FA5}">
                      <a16:colId xmlns:a16="http://schemas.microsoft.com/office/drawing/2014/main" val="2845495363"/>
                    </a:ext>
                  </a:extLst>
                </a:gridCol>
                <a:gridCol w="762292">
                  <a:extLst>
                    <a:ext uri="{9D8B030D-6E8A-4147-A177-3AD203B41FA5}">
                      <a16:colId xmlns:a16="http://schemas.microsoft.com/office/drawing/2014/main" val="1954605504"/>
                    </a:ext>
                  </a:extLst>
                </a:gridCol>
                <a:gridCol w="762292">
                  <a:extLst>
                    <a:ext uri="{9D8B030D-6E8A-4147-A177-3AD203B41FA5}">
                      <a16:colId xmlns:a16="http://schemas.microsoft.com/office/drawing/2014/main" val="3058172338"/>
                    </a:ext>
                  </a:extLst>
                </a:gridCol>
                <a:gridCol w="406556">
                  <a:extLst>
                    <a:ext uri="{9D8B030D-6E8A-4147-A177-3AD203B41FA5}">
                      <a16:colId xmlns:a16="http://schemas.microsoft.com/office/drawing/2014/main" val="1669739882"/>
                    </a:ext>
                  </a:extLst>
                </a:gridCol>
                <a:gridCol w="643713">
                  <a:extLst>
                    <a:ext uri="{9D8B030D-6E8A-4147-A177-3AD203B41FA5}">
                      <a16:colId xmlns:a16="http://schemas.microsoft.com/office/drawing/2014/main" val="199866303"/>
                    </a:ext>
                  </a:extLst>
                </a:gridCol>
                <a:gridCol w="3040698">
                  <a:extLst>
                    <a:ext uri="{9D8B030D-6E8A-4147-A177-3AD203B41FA5}">
                      <a16:colId xmlns:a16="http://schemas.microsoft.com/office/drawing/2014/main" val="1620494372"/>
                    </a:ext>
                  </a:extLst>
                </a:gridCol>
              </a:tblGrid>
              <a:tr h="151642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Stress V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Time(Hrs)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Wafer #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80088"/>
                  </a:ext>
                </a:extLst>
              </a:tr>
              <a:tr h="151642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100C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6.75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914961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1479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functional-part was OOF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655418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functional-OOF replacemnt actual hours 1924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272313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7.25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of Family, High IGSS,IDSS, Vth - Part was OOF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439990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 -removed 1000Hrs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698831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714788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 -removed 1000Hrs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973691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7595641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1479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functional-OOF replacment actual hours 1383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846212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Vth, 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Idss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nonfunctional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45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Vth, 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Idss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nonfunctional=Part was OOF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353242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low Vth, high 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Idss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nonfunctional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374738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low Vth, high 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Idss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nonfunctional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781353"/>
                  </a:ext>
                </a:extLst>
              </a:tr>
              <a:tr h="1465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2188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1129993"/>
                  </a:ext>
                </a:extLst>
              </a:tr>
              <a:tr h="151642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Stress V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Time(Hrs)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Wafer #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479326"/>
                  </a:ext>
                </a:extLst>
              </a:tr>
              <a:tr h="151642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150C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6V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301634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6.75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936281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high Vth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43559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2188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Gate and Drain, Fuse Blew Pulled.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659604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7.25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394680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760665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IDSS, Low Vth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730002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125754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functional-removed 100Hrs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362190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IDSS, High Vth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2345635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8672431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820864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618483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functional-removed 100Hrs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736753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functional-removed 100Hrs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4691456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100754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functional-removed 100Hrs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1614268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1479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956149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0152338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New Failures - 4 surviving parts 1 of which was OOF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86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54228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8090-A43A-489B-AFCC-84E4BB16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LIFE TEST SUMMARY HTRB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F3FB4D-086E-451D-A788-0B148179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8B9645-4374-4129-B7C6-E6E96BEEEDE6}"/>
              </a:ext>
            </a:extLst>
          </p:cNvPr>
          <p:cNvGraphicFramePr>
            <a:graphicFrameLocks noGrp="1"/>
          </p:cNvGraphicFramePr>
          <p:nvPr/>
        </p:nvGraphicFramePr>
        <p:xfrm>
          <a:off x="2225964" y="1505526"/>
          <a:ext cx="7472218" cy="5209318"/>
        </p:xfrm>
        <a:graphic>
          <a:graphicData uri="http://schemas.openxmlformats.org/drawingml/2006/table">
            <a:tbl>
              <a:tblPr/>
              <a:tblGrid>
                <a:gridCol w="532936">
                  <a:extLst>
                    <a:ext uri="{9D8B030D-6E8A-4147-A177-3AD203B41FA5}">
                      <a16:colId xmlns:a16="http://schemas.microsoft.com/office/drawing/2014/main" val="425963105"/>
                    </a:ext>
                  </a:extLst>
                </a:gridCol>
                <a:gridCol w="999257">
                  <a:extLst>
                    <a:ext uri="{9D8B030D-6E8A-4147-A177-3AD203B41FA5}">
                      <a16:colId xmlns:a16="http://schemas.microsoft.com/office/drawing/2014/main" val="3141175687"/>
                    </a:ext>
                  </a:extLst>
                </a:gridCol>
                <a:gridCol w="999257">
                  <a:extLst>
                    <a:ext uri="{9D8B030D-6E8A-4147-A177-3AD203B41FA5}">
                      <a16:colId xmlns:a16="http://schemas.microsoft.com/office/drawing/2014/main" val="4258139573"/>
                    </a:ext>
                  </a:extLst>
                </a:gridCol>
                <a:gridCol w="532936">
                  <a:extLst>
                    <a:ext uri="{9D8B030D-6E8A-4147-A177-3AD203B41FA5}">
                      <a16:colId xmlns:a16="http://schemas.microsoft.com/office/drawing/2014/main" val="1786212007"/>
                    </a:ext>
                  </a:extLst>
                </a:gridCol>
                <a:gridCol w="1110285">
                  <a:extLst>
                    <a:ext uri="{9D8B030D-6E8A-4147-A177-3AD203B41FA5}">
                      <a16:colId xmlns:a16="http://schemas.microsoft.com/office/drawing/2014/main" val="889525481"/>
                    </a:ext>
                  </a:extLst>
                </a:gridCol>
                <a:gridCol w="3297547">
                  <a:extLst>
                    <a:ext uri="{9D8B030D-6E8A-4147-A177-3AD203B41FA5}">
                      <a16:colId xmlns:a16="http://schemas.microsoft.com/office/drawing/2014/main" val="771361420"/>
                    </a:ext>
                  </a:extLst>
                </a:gridCol>
              </a:tblGrid>
              <a:tr h="203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Stress V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Time(Hrs)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Wafer #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837098"/>
                  </a:ext>
                </a:extLst>
              </a:tr>
              <a:tr h="203489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100C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200V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466370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230V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1020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5666" marR="5666" marT="566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215361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1526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5666" marR="5666" marT="566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712987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5666" marR="5666" marT="566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894115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250V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5666" marR="5666" marT="566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68599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9919009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016019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0825285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1526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942902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2048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1245149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9127387"/>
                  </a:ext>
                </a:extLst>
              </a:tr>
              <a:tr h="203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Stress V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Time(Hrs)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Wafer #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00602"/>
                  </a:ext>
                </a:extLst>
              </a:tr>
              <a:tr h="203489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130C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200V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0913727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0982581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4313779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1426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1914557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358228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230V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492931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0518734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31099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340947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1526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514331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2331374"/>
                  </a:ext>
                </a:extLst>
              </a:tr>
              <a:tr h="16279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1859722"/>
                  </a:ext>
                </a:extLst>
              </a:tr>
              <a:tr h="16279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failures seen from wafer Y046</a:t>
                      </a: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6361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428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emote, television, black, electronics&#10;&#10;Description automatically generated">
            <a:extLst>
              <a:ext uri="{FF2B5EF4-FFF2-40B4-BE49-F238E27FC236}">
                <a16:creationId xmlns:a16="http://schemas.microsoft.com/office/drawing/2014/main" id="{BD783BAD-AD51-474D-A677-F6087514C2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021" t="3359" r="27425"/>
          <a:stretch/>
        </p:blipFill>
        <p:spPr>
          <a:xfrm rot="15306391">
            <a:off x="728344" y="3048868"/>
            <a:ext cx="3209886" cy="4115982"/>
          </a:xfrm>
          <a:prstGeom prst="rect">
            <a:avLst/>
          </a:prstGeom>
        </p:spPr>
      </p:pic>
      <p:pic>
        <p:nvPicPr>
          <p:cNvPr id="9" name="Content Placeholder 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0564EB9-033C-454D-A867-E098F1A712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000" contrast="6000"/>
                    </a14:imgEffect>
                  </a14:imgLayer>
                </a14:imgProps>
              </a:ext>
            </a:extLst>
          </a:blip>
          <a:srcRect l="23510" t="11381" r="36032" b="14263"/>
          <a:stretch/>
        </p:blipFill>
        <p:spPr>
          <a:xfrm rot="16007119">
            <a:off x="1057508" y="417232"/>
            <a:ext cx="2551557" cy="384348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6ACC4E-349A-4BB8-8686-EFAE1FA37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25" y="798002"/>
            <a:ext cx="11029616" cy="474794"/>
          </a:xfrm>
        </p:spPr>
        <p:txBody>
          <a:bodyPr>
            <a:normAutofit fontScale="90000"/>
          </a:bodyPr>
          <a:lstStyle/>
          <a:p>
            <a:r>
              <a:rPr lang="en-US" dirty="0"/>
              <a:t>HTRB Failures XRAY 230V 100C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050565-33BA-467C-95AE-07B97EF3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DBB628-E7AB-4A95-ACB6-E9B1F4529C89}"/>
              </a:ext>
            </a:extLst>
          </p:cNvPr>
          <p:cNvSpPr txBox="1"/>
          <p:nvPr/>
        </p:nvSpPr>
        <p:spPr>
          <a:xfrm>
            <a:off x="970497" y="3522864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#94-PRE-POST</a:t>
            </a:r>
          </a:p>
        </p:txBody>
      </p:sp>
      <p:pic>
        <p:nvPicPr>
          <p:cNvPr id="11" name="Picture 10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28135C80-C71C-49F7-B206-375CCC93B54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261" t="4339" r="32228" b="9570"/>
          <a:stretch/>
        </p:blipFill>
        <p:spPr>
          <a:xfrm rot="16200000">
            <a:off x="8794765" y="3450661"/>
            <a:ext cx="2666999" cy="39537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601581-B3FF-475A-8F26-B0476C30F8B9}"/>
              </a:ext>
            </a:extLst>
          </p:cNvPr>
          <p:cNvSpPr txBox="1"/>
          <p:nvPr/>
        </p:nvSpPr>
        <p:spPr>
          <a:xfrm>
            <a:off x="9026669" y="3720513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Q211 #110-PRE-POST</a:t>
            </a:r>
          </a:p>
        </p:txBody>
      </p:sp>
      <p:pic>
        <p:nvPicPr>
          <p:cNvPr id="14" name="Picture 1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9805151-9594-4D7F-99BA-7BBFF4E1D8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8055" t="5535" r="23999" b="19697"/>
          <a:stretch/>
        </p:blipFill>
        <p:spPr>
          <a:xfrm rot="16200000">
            <a:off x="8845402" y="702283"/>
            <a:ext cx="2557365" cy="361989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7F8E77E-F4DF-4DF4-A2F2-759585C02647}"/>
              </a:ext>
            </a:extLst>
          </p:cNvPr>
          <p:cNvSpPr/>
          <p:nvPr/>
        </p:nvSpPr>
        <p:spPr>
          <a:xfrm>
            <a:off x="2726472" y="4388178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- 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5F6A25A8-A306-4F2E-8F4D-11DBCC52FBF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784" t="10385" r="34406" b="20834"/>
          <a:stretch/>
        </p:blipFill>
        <p:spPr>
          <a:xfrm rot="16200000">
            <a:off x="5141884" y="766090"/>
            <a:ext cx="2303011" cy="3419420"/>
          </a:xfrm>
          <a:prstGeom prst="rect">
            <a:avLst/>
          </a:prstGeom>
        </p:spPr>
      </p:pic>
      <p:pic>
        <p:nvPicPr>
          <p:cNvPr id="16" name="Picture 15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810DF559-2885-4A87-8B2D-27C42A6BFE9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54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240" t="1132" r="40817" b="5068"/>
          <a:stretch/>
        </p:blipFill>
        <p:spPr>
          <a:xfrm rot="16599936">
            <a:off x="4801066" y="3244473"/>
            <a:ext cx="2845568" cy="40636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0EC0B2-BE3B-4AE1-A690-22801A592FBA}"/>
              </a:ext>
            </a:extLst>
          </p:cNvPr>
          <p:cNvSpPr txBox="1"/>
          <p:nvPr/>
        </p:nvSpPr>
        <p:spPr>
          <a:xfrm>
            <a:off x="4903719" y="3627306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#90-PRE-POST</a:t>
            </a:r>
          </a:p>
        </p:txBody>
      </p:sp>
    </p:spTree>
    <p:extLst>
      <p:ext uri="{BB962C8B-B14F-4D97-AF65-F5344CB8AC3E}">
        <p14:creationId xmlns:p14="http://schemas.microsoft.com/office/powerpoint/2010/main" val="42614202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text, wall, television, indoor&#10;&#10;Description automatically generated">
            <a:extLst>
              <a:ext uri="{FF2B5EF4-FFF2-40B4-BE49-F238E27FC236}">
                <a16:creationId xmlns:a16="http://schemas.microsoft.com/office/drawing/2014/main" id="{86D2CD29-CC59-4E1E-B9BF-F903D7F75B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7214" t="2204" r="28803" b="12286"/>
          <a:stretch/>
        </p:blipFill>
        <p:spPr>
          <a:xfrm rot="16200000">
            <a:off x="836648" y="3465226"/>
            <a:ext cx="2177199" cy="32142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6ACC4E-349A-4BB8-8686-EFAE1FA3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 Failures XRAY 250V  100C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050565-33BA-467C-95AE-07B97EF3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8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6F743365-52FB-4EE5-9D35-FF30E9C778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02" t="21882" r="29580" b="7220"/>
          <a:stretch/>
        </p:blipFill>
        <p:spPr>
          <a:xfrm rot="16200000">
            <a:off x="4312269" y="787375"/>
            <a:ext cx="2252270" cy="3439472"/>
          </a:xfrm>
          <a:prstGeom prst="rect">
            <a:avLst/>
          </a:prstGeom>
        </p:spPr>
      </p:pic>
      <p:pic>
        <p:nvPicPr>
          <p:cNvPr id="9" name="Picture 8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49CFC2A7-6B67-4401-BBF6-0CEED4144A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741" t="3016" r="40691" b="7014"/>
          <a:stretch/>
        </p:blipFill>
        <p:spPr>
          <a:xfrm rot="16200000">
            <a:off x="4119270" y="3186156"/>
            <a:ext cx="2588066" cy="3682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DBB628-E7AB-4A95-ACB6-E9B1F4529C89}"/>
              </a:ext>
            </a:extLst>
          </p:cNvPr>
          <p:cNvSpPr txBox="1"/>
          <p:nvPr/>
        </p:nvSpPr>
        <p:spPr>
          <a:xfrm>
            <a:off x="4172695" y="354853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#121-PRE POST</a:t>
            </a:r>
          </a:p>
        </p:txBody>
      </p:sp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8AB0BCD1-52D9-425F-B5DB-EEB372DB914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138" t="19007" r="19084" b="4864"/>
          <a:stretch/>
        </p:blipFill>
        <p:spPr>
          <a:xfrm rot="16200000">
            <a:off x="859814" y="960394"/>
            <a:ext cx="2200345" cy="31709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D1F967-9AF4-4DAA-919B-E156ED2F4E33}"/>
              </a:ext>
            </a:extLst>
          </p:cNvPr>
          <p:cNvSpPr txBox="1"/>
          <p:nvPr/>
        </p:nvSpPr>
        <p:spPr>
          <a:xfrm>
            <a:off x="1001839" y="3614422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Q211 #119-PRE POST</a:t>
            </a:r>
          </a:p>
        </p:txBody>
      </p:sp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3821C001-5548-4AEA-9426-DD0203FADA0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93" t="17298" r="45486" b="8546"/>
          <a:stretch/>
        </p:blipFill>
        <p:spPr>
          <a:xfrm rot="16200000">
            <a:off x="8296143" y="1087868"/>
            <a:ext cx="2078183" cy="303821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3270BBB-A704-4F69-88E3-CC909ECB199A}"/>
              </a:ext>
            </a:extLst>
          </p:cNvPr>
          <p:cNvSpPr txBox="1"/>
          <p:nvPr/>
        </p:nvSpPr>
        <p:spPr>
          <a:xfrm>
            <a:off x="8182575" y="358215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Q211 #117-PRE POST</a:t>
            </a:r>
          </a:p>
        </p:txBody>
      </p:sp>
      <p:pic>
        <p:nvPicPr>
          <p:cNvPr id="28" name="Picture 27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1340F2F8-F9D5-4FE6-9512-5ADCC34A003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4976" t="3179" r="25982" b="7019"/>
          <a:stretch/>
        </p:blipFill>
        <p:spPr>
          <a:xfrm rot="16563650">
            <a:off x="8261921" y="3382164"/>
            <a:ext cx="2195949" cy="3380380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556140CB-14A2-4989-8202-F545D9EECBAD}"/>
              </a:ext>
            </a:extLst>
          </p:cNvPr>
          <p:cNvSpPr/>
          <p:nvPr/>
        </p:nvSpPr>
        <p:spPr>
          <a:xfrm>
            <a:off x="1611154" y="4436383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F95DC7-A9E9-4376-9DD4-F1E6DE8C36FE}"/>
              </a:ext>
            </a:extLst>
          </p:cNvPr>
          <p:cNvSpPr/>
          <p:nvPr/>
        </p:nvSpPr>
        <p:spPr>
          <a:xfrm>
            <a:off x="8559974" y="4525366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96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BD41-A850-46F2-93D9-8AFF2D4F6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56057"/>
            <a:ext cx="6760134" cy="474794"/>
          </a:xfrm>
        </p:spPr>
        <p:txBody>
          <a:bodyPr>
            <a:normAutofit fontScale="90000"/>
          </a:bodyPr>
          <a:lstStyle/>
          <a:p>
            <a:r>
              <a:rPr lang="en-US" dirty="0"/>
              <a:t>20N18 Efficiency Normalized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015A5-8F50-4763-936B-1F41BB06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819449-E231-45ED-8D5A-6F0C0D9AFA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65" y="1492026"/>
            <a:ext cx="3070550" cy="19634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9224EB-CF17-47FC-A531-4C191E82266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7237" y="1492027"/>
            <a:ext cx="3038764" cy="19721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51A9AF-C097-47A7-8027-14C036829F8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64" y="3455432"/>
            <a:ext cx="3070550" cy="19105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8F4EE0-E6AD-4815-B26B-57BA18E1093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7238" y="3428999"/>
            <a:ext cx="3057234" cy="19369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27F898-296C-4B10-83B9-89C235A9400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492026"/>
            <a:ext cx="3087461" cy="19327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E32074-79BF-40FB-8B05-FF12099DDCE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3462" y="1492027"/>
            <a:ext cx="3008538" cy="19327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9941FE-AA72-4B03-955B-473B2C772D9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424822"/>
            <a:ext cx="3087462" cy="19507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CAEC0E-F27F-40F3-B4F2-208048E2E33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3463" y="3433179"/>
            <a:ext cx="3034613" cy="19507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EADBA2-9AE2-4265-A54C-6B94211B6DC8}"/>
              </a:ext>
            </a:extLst>
          </p:cNvPr>
          <p:cNvSpPr txBox="1"/>
          <p:nvPr/>
        </p:nvSpPr>
        <p:spPr>
          <a:xfrm>
            <a:off x="296091" y="5549402"/>
            <a:ext cx="11408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away :   Efficiency dependent to drain voltage no current dependence .</a:t>
            </a:r>
          </a:p>
          <a:p>
            <a:r>
              <a:rPr lang="en-US" dirty="0"/>
              <a:t>	      Temperature seems to slow down the </a:t>
            </a:r>
            <a:r>
              <a:rPr lang="en-US" dirty="0" err="1"/>
              <a:t>Drdson</a:t>
            </a:r>
            <a:r>
              <a:rPr lang="en-US" dirty="0"/>
              <a:t> effect thru annealing .  ( more pronounced on 100V device analysis)</a:t>
            </a:r>
          </a:p>
        </p:txBody>
      </p:sp>
    </p:spTree>
    <p:extLst>
      <p:ext uri="{BB962C8B-B14F-4D97-AF65-F5344CB8AC3E}">
        <p14:creationId xmlns:p14="http://schemas.microsoft.com/office/powerpoint/2010/main" val="22785200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text, wall&#10;&#10;Description automatically generated">
            <a:extLst>
              <a:ext uri="{FF2B5EF4-FFF2-40B4-BE49-F238E27FC236}">
                <a16:creationId xmlns:a16="http://schemas.microsoft.com/office/drawing/2014/main" id="{4153674C-5065-4E98-AFF8-F0BC2CE50C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486" t="3633" r="26182" b="1702"/>
          <a:stretch/>
        </p:blipFill>
        <p:spPr>
          <a:xfrm rot="15516557">
            <a:off x="4573530" y="3033191"/>
            <a:ext cx="3077036" cy="43503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070501-2A25-44C9-AF92-73E8330CC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561F5A-46BD-452D-A855-52F80CD37FB2}"/>
              </a:ext>
            </a:extLst>
          </p:cNvPr>
          <p:cNvSpPr txBox="1">
            <a:spLocks/>
          </p:cNvSpPr>
          <p:nvPr/>
        </p:nvSpPr>
        <p:spPr>
          <a:xfrm>
            <a:off x="733592" y="1008457"/>
            <a:ext cx="11029616" cy="474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/>
              <a:t>HTRB Failures XRAY 250V  100C</a:t>
            </a:r>
            <a:endParaRPr lang="en-US" dirty="0"/>
          </a:p>
        </p:txBody>
      </p:sp>
      <p:pic>
        <p:nvPicPr>
          <p:cNvPr id="21" name="Picture 20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E3A3F82C-F9CF-4653-874D-C41DA575AC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20" t="12288" r="26048" b="12362"/>
          <a:stretch/>
        </p:blipFill>
        <p:spPr>
          <a:xfrm rot="16200000">
            <a:off x="8850995" y="889401"/>
            <a:ext cx="2406701" cy="34177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504189-ADF0-40E0-8D25-9C59B0EBD3B2}"/>
              </a:ext>
            </a:extLst>
          </p:cNvPr>
          <p:cNvSpPr txBox="1"/>
          <p:nvPr/>
        </p:nvSpPr>
        <p:spPr>
          <a:xfrm>
            <a:off x="8802789" y="3763639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Q211 #121-PRE POST</a:t>
            </a:r>
          </a:p>
        </p:txBody>
      </p:sp>
      <p:pic>
        <p:nvPicPr>
          <p:cNvPr id="24" name="Picture 23" descr="A picture containing text, wall, white&#10;&#10;Description automatically generated">
            <a:extLst>
              <a:ext uri="{FF2B5EF4-FFF2-40B4-BE49-F238E27FC236}">
                <a16:creationId xmlns:a16="http://schemas.microsoft.com/office/drawing/2014/main" id="{9282B4DD-3335-43BB-8026-F48718178E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830" t="7098" r="39552" b="7182"/>
          <a:stretch/>
        </p:blipFill>
        <p:spPr>
          <a:xfrm rot="16200000">
            <a:off x="8998688" y="3529088"/>
            <a:ext cx="2406701" cy="3614465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BD8CC2FA-6B5D-40BF-AEB8-8B21B2AE09D5}"/>
              </a:ext>
            </a:extLst>
          </p:cNvPr>
          <p:cNvSpPr/>
          <p:nvPr/>
        </p:nvSpPr>
        <p:spPr>
          <a:xfrm>
            <a:off x="10054345" y="4674769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49F3256-B214-4CE7-8B59-F2C103CB2382}"/>
              </a:ext>
            </a:extLst>
          </p:cNvPr>
          <p:cNvSpPr/>
          <p:nvPr/>
        </p:nvSpPr>
        <p:spPr>
          <a:xfrm>
            <a:off x="5882487" y="4633763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E0580FAE-50CC-48C4-844C-57CB1B84BD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/>
          <a:srcRect l="22651" t="21214" r="39154" b="8307"/>
          <a:stretch/>
        </p:blipFill>
        <p:spPr>
          <a:xfrm rot="16200000">
            <a:off x="961884" y="862513"/>
            <a:ext cx="2355922" cy="3598229"/>
          </a:xfrm>
        </p:spPr>
      </p:pic>
      <p:pic>
        <p:nvPicPr>
          <p:cNvPr id="29" name="Picture 28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3B147F27-2831-4204-9FED-87BA2C24CCC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766" t="2868" r="28918" b="11722"/>
          <a:stretch/>
        </p:blipFill>
        <p:spPr>
          <a:xfrm rot="16200000">
            <a:off x="822378" y="3318831"/>
            <a:ext cx="2449807" cy="376131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94B5F49-79A7-45DD-A96C-C3CB7F3AAC8A}"/>
              </a:ext>
            </a:extLst>
          </p:cNvPr>
          <p:cNvSpPr txBox="1"/>
          <p:nvPr/>
        </p:nvSpPr>
        <p:spPr>
          <a:xfrm>
            <a:off x="1072295" y="3686493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#100-PRE POST</a:t>
            </a:r>
          </a:p>
        </p:txBody>
      </p:sp>
      <p:pic>
        <p:nvPicPr>
          <p:cNvPr id="32" name="Content Placeholder 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3D91951-60DD-452F-B54F-0A06459D132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3431" t="21492" r="29326" b="9005"/>
          <a:stretch/>
        </p:blipFill>
        <p:spPr>
          <a:xfrm rot="16200000">
            <a:off x="4567725" y="744298"/>
            <a:ext cx="2494889" cy="369569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B222F12-7FE3-4996-8392-01B0811F9781}"/>
              </a:ext>
            </a:extLst>
          </p:cNvPr>
          <p:cNvSpPr txBox="1"/>
          <p:nvPr/>
        </p:nvSpPr>
        <p:spPr>
          <a:xfrm>
            <a:off x="4689974" y="3736673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#101-PRE POST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1B3FCB8-67FA-4925-BE0C-DF4B5541664A}"/>
              </a:ext>
            </a:extLst>
          </p:cNvPr>
          <p:cNvSpPr/>
          <p:nvPr/>
        </p:nvSpPr>
        <p:spPr>
          <a:xfrm>
            <a:off x="1070855" y="4578555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525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4B4AE99E-FCF1-4F8D-9E7C-A26055383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71" t="16203" r="40208" b="5112"/>
          <a:stretch/>
        </p:blipFill>
        <p:spPr>
          <a:xfrm rot="15894112">
            <a:off x="1290717" y="981552"/>
            <a:ext cx="2643291" cy="368114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070501-2A25-44C9-AF92-73E8330CC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561F5A-46BD-452D-A855-52F80CD37FB2}"/>
              </a:ext>
            </a:extLst>
          </p:cNvPr>
          <p:cNvSpPr txBox="1">
            <a:spLocks/>
          </p:cNvSpPr>
          <p:nvPr/>
        </p:nvSpPr>
        <p:spPr>
          <a:xfrm>
            <a:off x="733592" y="1008457"/>
            <a:ext cx="11029616" cy="474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/>
              <a:t>HTRB Failures XRAY 250V  100C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0F3CF-D1F9-4889-A88C-CC3CDFC9AC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6788" t="4654" r="30111" b="5959"/>
          <a:stretch/>
        </p:blipFill>
        <p:spPr>
          <a:xfrm rot="15868269">
            <a:off x="923873" y="3485697"/>
            <a:ext cx="2985890" cy="39780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273355-607B-4DE1-887C-6740ED325A59}"/>
              </a:ext>
            </a:extLst>
          </p:cNvPr>
          <p:cNvSpPr txBox="1"/>
          <p:nvPr/>
        </p:nvSpPr>
        <p:spPr>
          <a:xfrm>
            <a:off x="1434833" y="3836618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Q211 #123-PRE POST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2746E0-E2D9-4195-AB67-2F502DB2AC63}"/>
              </a:ext>
            </a:extLst>
          </p:cNvPr>
          <p:cNvSpPr/>
          <p:nvPr/>
        </p:nvSpPr>
        <p:spPr>
          <a:xfrm>
            <a:off x="1560945" y="4566229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166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2D3AD683-46F7-4FC1-A3D2-EF9BBD780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3000" contrast="-12000"/>
                    </a14:imgEffect>
                  </a14:imgLayer>
                </a14:imgProps>
              </a:ext>
            </a:extLst>
          </a:blip>
          <a:srcRect l="22685" t="6563" r="30067" b="7092"/>
          <a:stretch/>
        </p:blipFill>
        <p:spPr>
          <a:xfrm rot="16200000">
            <a:off x="1185149" y="3389531"/>
            <a:ext cx="2771282" cy="3979198"/>
          </a:xfrm>
          <a:prstGeom prst="rect">
            <a:avLst/>
          </a:prstGeom>
        </p:spPr>
      </p:pic>
      <p:pic>
        <p:nvPicPr>
          <p:cNvPr id="15" name="Picture 14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48A24503-7094-4B26-9B49-B47E0042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977" t="10148" r="27778"/>
          <a:stretch/>
        </p:blipFill>
        <p:spPr>
          <a:xfrm rot="15916464">
            <a:off x="5211223" y="3381717"/>
            <a:ext cx="2819594" cy="3902236"/>
          </a:xfrm>
          <a:prstGeom prst="rect">
            <a:avLst/>
          </a:prstGeom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100F94E0-2CD6-4A31-BFED-74D720FD2F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/>
          <a:srcRect l="27624" t="20062" r="34530" b="10048"/>
          <a:stretch/>
        </p:blipFill>
        <p:spPr>
          <a:xfrm rot="16200000">
            <a:off x="1175931" y="709482"/>
            <a:ext cx="2649505" cy="383898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6ACC4E-349A-4BB8-8686-EFAE1FA3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 Failures XRAY 200V 130C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050565-33BA-467C-95AE-07B97EF3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23D275-9C37-4D91-BB3C-2E9D31A63E85}"/>
              </a:ext>
            </a:extLst>
          </p:cNvPr>
          <p:cNvSpPr txBox="1"/>
          <p:nvPr/>
        </p:nvSpPr>
        <p:spPr>
          <a:xfrm>
            <a:off x="1225003" y="3788941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#120-PRE POST</a:t>
            </a:r>
          </a:p>
        </p:txBody>
      </p:sp>
      <p:pic>
        <p:nvPicPr>
          <p:cNvPr id="14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2C2E74B1-22E1-47E1-AC34-0D1B75E287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682" t="23973" r="32663" b="5430"/>
          <a:stretch/>
        </p:blipFill>
        <p:spPr>
          <a:xfrm rot="16200000">
            <a:off x="5316172" y="785883"/>
            <a:ext cx="2608642" cy="38065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C89796-A348-420B-B1B3-B8220F450244}"/>
              </a:ext>
            </a:extLst>
          </p:cNvPr>
          <p:cNvSpPr txBox="1"/>
          <p:nvPr/>
        </p:nvSpPr>
        <p:spPr>
          <a:xfrm>
            <a:off x="5495254" y="3862816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#102-PRE POST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0D9F27-8E8D-4D14-B489-7288D5067832}"/>
              </a:ext>
            </a:extLst>
          </p:cNvPr>
          <p:cNvSpPr/>
          <p:nvPr/>
        </p:nvSpPr>
        <p:spPr>
          <a:xfrm>
            <a:off x="5554220" y="4665152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CFDA6B98-3D1E-43DA-9379-C15C422FFA6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784" t="8712" r="34920" b="20060"/>
          <a:stretch/>
        </p:blipFill>
        <p:spPr>
          <a:xfrm rot="16200000">
            <a:off x="8984012" y="1031597"/>
            <a:ext cx="2598891" cy="33267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020EF0-1DD0-4F10-936E-489A9C6ACD92}"/>
              </a:ext>
            </a:extLst>
          </p:cNvPr>
          <p:cNvSpPr txBox="1"/>
          <p:nvPr/>
        </p:nvSpPr>
        <p:spPr>
          <a:xfrm>
            <a:off x="9055872" y="3862816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#105-PRE POST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FF36435-049C-4764-9847-CCD63D7C058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049" t="2967" r="31009" b="9083"/>
          <a:stretch/>
        </p:blipFill>
        <p:spPr>
          <a:xfrm rot="16456812">
            <a:off x="9253308" y="3866376"/>
            <a:ext cx="2481185" cy="3167727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1BFC53C2-3206-41D5-BCA9-2D587CB0124B}"/>
              </a:ext>
            </a:extLst>
          </p:cNvPr>
          <p:cNvSpPr/>
          <p:nvPr/>
        </p:nvSpPr>
        <p:spPr>
          <a:xfrm>
            <a:off x="10202700" y="4995928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09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245BC0F3-A7F9-4D67-837D-F9583F0E8C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534" t="2425" r="28418" b="12425"/>
          <a:stretch/>
        </p:blipFill>
        <p:spPr>
          <a:xfrm rot="16200000">
            <a:off x="5606471" y="3675927"/>
            <a:ext cx="2498055" cy="3418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6ACC4E-349A-4BB8-8686-EFAE1FA3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 Failures XRAY 200V 130C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050565-33BA-467C-95AE-07B97EF3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23D275-9C37-4D91-BB3C-2E9D31A63E85}"/>
              </a:ext>
            </a:extLst>
          </p:cNvPr>
          <p:cNvSpPr txBox="1"/>
          <p:nvPr/>
        </p:nvSpPr>
        <p:spPr>
          <a:xfrm>
            <a:off x="1225003" y="3788941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#107-PRE POST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C89796-A348-420B-B1B3-B8220F450244}"/>
              </a:ext>
            </a:extLst>
          </p:cNvPr>
          <p:cNvSpPr txBox="1"/>
          <p:nvPr/>
        </p:nvSpPr>
        <p:spPr>
          <a:xfrm>
            <a:off x="5495254" y="386281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Q211 #130-PRE POST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9F5F453-DA58-41B0-AC4D-00CA3240E9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71" t="17277" r="30629" b="13613"/>
          <a:stretch/>
        </p:blipFill>
        <p:spPr>
          <a:xfrm rot="16200000">
            <a:off x="1332553" y="948825"/>
            <a:ext cx="2128566" cy="3241963"/>
          </a:xfrm>
          <a:prstGeom prst="rect">
            <a:avLst/>
          </a:prstGeom>
        </p:spPr>
      </p:pic>
      <p:pic>
        <p:nvPicPr>
          <p:cNvPr id="10" name="Picture 9" descr="A picture containing text, wall&#10;&#10;Description automatically generated">
            <a:extLst>
              <a:ext uri="{FF2B5EF4-FFF2-40B4-BE49-F238E27FC236}">
                <a16:creationId xmlns:a16="http://schemas.microsoft.com/office/drawing/2014/main" id="{2E8A39D1-0A8F-4AC6-BF39-631D89451C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068" t="4700" r="29586" b="7216"/>
          <a:stretch/>
        </p:blipFill>
        <p:spPr>
          <a:xfrm rot="16200000">
            <a:off x="1019648" y="3772144"/>
            <a:ext cx="2613891" cy="33824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68C97E8-F1F1-4D13-BE13-54E42131374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640" t="16866" r="21481" b="6815"/>
          <a:stretch/>
        </p:blipFill>
        <p:spPr>
          <a:xfrm rot="16200000">
            <a:off x="5374280" y="1003298"/>
            <a:ext cx="2450208" cy="338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135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66DCAAB6-064C-4760-94CE-A27EAF6D83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7444" t="4140" r="24017" b="3864"/>
          <a:stretch/>
        </p:blipFill>
        <p:spPr>
          <a:xfrm rot="16850087">
            <a:off x="5373064" y="3676175"/>
            <a:ext cx="2678546" cy="3517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6ACC4E-349A-4BB8-8686-EFAE1FA3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 Failures XRAY 230V 130C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050565-33BA-467C-95AE-07B97EF3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23D275-9C37-4D91-BB3C-2E9D31A63E85}"/>
              </a:ext>
            </a:extLst>
          </p:cNvPr>
          <p:cNvSpPr txBox="1"/>
          <p:nvPr/>
        </p:nvSpPr>
        <p:spPr>
          <a:xfrm>
            <a:off x="1225003" y="3788941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Q211 #140-PRE POST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C89796-A348-420B-B1B3-B8220F450244}"/>
              </a:ext>
            </a:extLst>
          </p:cNvPr>
          <p:cNvSpPr txBox="1"/>
          <p:nvPr/>
        </p:nvSpPr>
        <p:spPr>
          <a:xfrm>
            <a:off x="5495254" y="3862816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#109-PRE POST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020EF0-1DD0-4F10-936E-489A9C6ACD92}"/>
              </a:ext>
            </a:extLst>
          </p:cNvPr>
          <p:cNvSpPr txBox="1"/>
          <p:nvPr/>
        </p:nvSpPr>
        <p:spPr>
          <a:xfrm>
            <a:off x="9055872" y="3862816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#112-PRE POST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4FC08A-F91B-4C71-8CEB-FA693C3B88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157" t="5617" r="29957" b="17210"/>
          <a:stretch/>
        </p:blipFill>
        <p:spPr>
          <a:xfrm rot="16200000">
            <a:off x="1091425" y="902726"/>
            <a:ext cx="2444354" cy="3487362"/>
          </a:xfrm>
          <a:prstGeom prst="rect">
            <a:avLst/>
          </a:prstGeom>
        </p:spPr>
      </p:pic>
      <p:pic>
        <p:nvPicPr>
          <p:cNvPr id="9" name="Picture 8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EB5C7276-0BA9-4964-B502-611945C9C15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1418" t="2388" r="31125" b="10093"/>
          <a:stretch/>
        </p:blipFill>
        <p:spPr>
          <a:xfrm rot="16418429">
            <a:off x="1193925" y="3828253"/>
            <a:ext cx="2306925" cy="3263962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D4EC44F0-B2B6-4E49-A29D-4281DE1E18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724" t="16269" r="37479" b="16865"/>
          <a:stretch/>
        </p:blipFill>
        <p:spPr>
          <a:xfrm rot="16200000">
            <a:off x="5577181" y="1062461"/>
            <a:ext cx="2270312" cy="3182648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67054FD5-407C-4BA2-8AB6-883B8A0439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224" t="18383" r="32678" b="11119"/>
          <a:stretch/>
        </p:blipFill>
        <p:spPr>
          <a:xfrm rot="16200000">
            <a:off x="9194280" y="1070527"/>
            <a:ext cx="2249318" cy="3254852"/>
          </a:xfrm>
          <a:prstGeom prst="rect">
            <a:avLst/>
          </a:prstGeom>
        </p:spPr>
      </p:pic>
      <p:pic>
        <p:nvPicPr>
          <p:cNvPr id="28" name="Picture 27" descr="A picture containing text, wall&#10;&#10;Description automatically generated">
            <a:extLst>
              <a:ext uri="{FF2B5EF4-FFF2-40B4-BE49-F238E27FC236}">
                <a16:creationId xmlns:a16="http://schemas.microsoft.com/office/drawing/2014/main" id="{70FB2929-0369-4A6B-8A6F-DDBABE107B1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047" t="5250" r="38209" b="6211"/>
          <a:stretch/>
        </p:blipFill>
        <p:spPr>
          <a:xfrm rot="16200000">
            <a:off x="9120492" y="3712900"/>
            <a:ext cx="2396894" cy="3546594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10D9F27-8E8D-4D14-B489-7288D5067832}"/>
              </a:ext>
            </a:extLst>
          </p:cNvPr>
          <p:cNvSpPr/>
          <p:nvPr/>
        </p:nvSpPr>
        <p:spPr>
          <a:xfrm>
            <a:off x="9875727" y="4953930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649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8B2BCE28-C7A2-40C0-95E8-5329877E7B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725" r="29014" b="19149"/>
          <a:stretch/>
        </p:blipFill>
        <p:spPr>
          <a:xfrm rot="16200000">
            <a:off x="8896722" y="3719339"/>
            <a:ext cx="2631854" cy="3386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6ACC4E-349A-4BB8-8686-EFAE1FA3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 Failures XRAY 230V 130C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050565-33BA-467C-95AE-07B97EF3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23D275-9C37-4D91-BB3C-2E9D31A63E85}"/>
              </a:ext>
            </a:extLst>
          </p:cNvPr>
          <p:cNvSpPr txBox="1"/>
          <p:nvPr/>
        </p:nvSpPr>
        <p:spPr>
          <a:xfrm>
            <a:off x="1225003" y="3788941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#119-PRE POST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020EF0-1DD0-4F10-936E-489A9C6ACD92}"/>
              </a:ext>
            </a:extLst>
          </p:cNvPr>
          <p:cNvSpPr txBox="1"/>
          <p:nvPr/>
        </p:nvSpPr>
        <p:spPr>
          <a:xfrm>
            <a:off x="9055872" y="386281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Q211 #138-PRE POST</a:t>
            </a:r>
          </a:p>
        </p:txBody>
      </p:sp>
      <p:pic>
        <p:nvPicPr>
          <p:cNvPr id="8" name="Picture 7" descr="A picture containing text, wall, indoor, electronics&#10;&#10;Description automatically generated">
            <a:extLst>
              <a:ext uri="{FF2B5EF4-FFF2-40B4-BE49-F238E27FC236}">
                <a16:creationId xmlns:a16="http://schemas.microsoft.com/office/drawing/2014/main" id="{7FD0D470-E9A1-482C-A4FF-851A9FCB7B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365" t="17957" r="27300" b="12923"/>
          <a:stretch/>
        </p:blipFill>
        <p:spPr>
          <a:xfrm rot="16399175">
            <a:off x="5543146" y="1060307"/>
            <a:ext cx="2296508" cy="3033533"/>
          </a:xfrm>
          <a:prstGeom prst="rect">
            <a:avLst/>
          </a:prstGeom>
        </p:spPr>
      </p:pic>
      <p:pic>
        <p:nvPicPr>
          <p:cNvPr id="12" name="Picture 11" descr="A picture containing text, wall, television, cellphone&#10;&#10;Description automatically generated">
            <a:extLst>
              <a:ext uri="{FF2B5EF4-FFF2-40B4-BE49-F238E27FC236}">
                <a16:creationId xmlns:a16="http://schemas.microsoft.com/office/drawing/2014/main" id="{688D230D-7DAA-429C-9778-436B75AAEA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044" t="3376" r="27065" b="8742"/>
          <a:stretch/>
        </p:blipFill>
        <p:spPr>
          <a:xfrm rot="15959293">
            <a:off x="5236829" y="3564254"/>
            <a:ext cx="2690142" cy="3696259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10D9F27-8E8D-4D14-B489-7288D5067832}"/>
              </a:ext>
            </a:extLst>
          </p:cNvPr>
          <p:cNvSpPr/>
          <p:nvPr/>
        </p:nvSpPr>
        <p:spPr>
          <a:xfrm>
            <a:off x="9117189" y="5149453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9E44CFE-4F6E-47B9-AC7F-0D409B5096FE}"/>
              </a:ext>
            </a:extLst>
          </p:cNvPr>
          <p:cNvSpPr/>
          <p:nvPr/>
        </p:nvSpPr>
        <p:spPr>
          <a:xfrm>
            <a:off x="5599753" y="4718684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47332B91-2883-41B3-B33A-02F5F91CEA8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073" t="7313" r="29331" b="20094"/>
          <a:stretch/>
        </p:blipFill>
        <p:spPr>
          <a:xfrm rot="16200000">
            <a:off x="9082700" y="954431"/>
            <a:ext cx="2239489" cy="33026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C89796-A348-420B-B1B3-B8220F450244}"/>
              </a:ext>
            </a:extLst>
          </p:cNvPr>
          <p:cNvSpPr txBox="1"/>
          <p:nvPr/>
        </p:nvSpPr>
        <p:spPr>
          <a:xfrm>
            <a:off x="5495254" y="3862816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Q211 #74-PRE POST</a:t>
            </a:r>
          </a:p>
        </p:txBody>
      </p:sp>
      <p:pic>
        <p:nvPicPr>
          <p:cNvPr id="6" name="Picture 5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CFA15916-949F-433C-94E8-10D46FB41A9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4294" t="7598" r="31617" b="7317"/>
          <a:stretch/>
        </p:blipFill>
        <p:spPr>
          <a:xfrm rot="16200000">
            <a:off x="1344850" y="3705856"/>
            <a:ext cx="2256483" cy="3548745"/>
          </a:xfrm>
          <a:prstGeom prst="rect">
            <a:avLst/>
          </a:prstGeom>
        </p:spPr>
      </p:pic>
      <p:pic>
        <p:nvPicPr>
          <p:cNvPr id="9" name="Picture 8" descr="A close - up of a calculator&#10;&#10;Description automatically generated with low confidence">
            <a:extLst>
              <a:ext uri="{FF2B5EF4-FFF2-40B4-BE49-F238E27FC236}">
                <a16:creationId xmlns:a16="http://schemas.microsoft.com/office/drawing/2014/main" id="{58EE33D5-1A1E-444B-A3FC-A8FAFA52FDE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9003" t="22167" r="36486" b="10717"/>
          <a:stretch/>
        </p:blipFill>
        <p:spPr>
          <a:xfrm rot="16200000">
            <a:off x="1323949" y="970272"/>
            <a:ext cx="2193438" cy="34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68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BD41-A850-46F2-93D9-8AFF2D4F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20N18 Efficiency  (raw data)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015A5-8F50-4763-936B-1F41BB06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B9330-D263-458E-A37A-670FD7785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543"/>
            <a:ext cx="3087463" cy="1955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D63025-142C-493E-9654-70BBDBFC2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463" y="1516369"/>
            <a:ext cx="3027009" cy="1950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A5230-B05B-49D0-8DB5-7FD676E37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3" y="3467145"/>
            <a:ext cx="3068990" cy="1874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5A404E-8DBA-4E9D-B528-6678DFAF8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7461" y="3453343"/>
            <a:ext cx="3008539" cy="18882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EF5CA5-55DC-4ED0-8D76-3A9193AEC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516368"/>
            <a:ext cx="3105936" cy="1950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B5CAC4-4E8F-4517-9DBF-B45629D3C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3463" y="1524723"/>
            <a:ext cx="3008537" cy="1950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DC777C-892E-4A52-9D50-B28033B961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453343"/>
            <a:ext cx="3105936" cy="18882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59F3A9-AECB-4D74-8A9E-24EC390638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1935" y="3467143"/>
            <a:ext cx="2971591" cy="186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35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BD41-A850-46F2-93D9-8AFF2D4F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RDSON NORMALIZED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015A5-8F50-4763-936B-1F41BB06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CEB0A-564E-4317-A4CA-E87BF9906B1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7540" y="1367091"/>
            <a:ext cx="3130871" cy="2061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0C132D-D289-4BB9-9E8D-BA515449B7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3332" y="1367091"/>
            <a:ext cx="3065611" cy="20438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5809D1-B0C3-43DE-9238-5160B124EC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7540" y="3422876"/>
            <a:ext cx="3121369" cy="20619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B2A56C-B79B-4ECC-B8C0-B4932CC15F7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3830" y="3410919"/>
            <a:ext cx="3132252" cy="2073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6BCC34-BC4B-49DA-BAE7-91E0B2D26B8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5570" y="1367092"/>
            <a:ext cx="3118880" cy="2049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834A1D-B4C4-4AE1-A72E-A65A5B98DD8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450" y="1367092"/>
            <a:ext cx="2947550" cy="2073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3FA6D9-5CA4-49FE-8FA7-D666B3F1CEA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1202" y="3422876"/>
            <a:ext cx="3121369" cy="20855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A00C76-22AB-439D-986D-4F88CF05514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450" y="3428703"/>
            <a:ext cx="2947550" cy="2090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05ED8F-E851-4BFE-8708-C38A51766B1B}"/>
              </a:ext>
            </a:extLst>
          </p:cNvPr>
          <p:cNvSpPr txBox="1"/>
          <p:nvPr/>
        </p:nvSpPr>
        <p:spPr>
          <a:xfrm>
            <a:off x="296091" y="5549402"/>
            <a:ext cx="11408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away :   Rdson dependent to drain voltage no current dependence correlate to efficiency</a:t>
            </a:r>
          </a:p>
          <a:p>
            <a:r>
              <a:rPr lang="en-US" dirty="0"/>
              <a:t>	      Temperature seems to slow down the </a:t>
            </a:r>
            <a:r>
              <a:rPr lang="en-US" dirty="0" err="1"/>
              <a:t>Drdson</a:t>
            </a:r>
            <a:r>
              <a:rPr lang="en-US" dirty="0"/>
              <a:t> effect thru annealing .  ( more pronounced on 100V device analysis)</a:t>
            </a:r>
          </a:p>
        </p:txBody>
      </p:sp>
    </p:spTree>
    <p:extLst>
      <p:ext uri="{BB962C8B-B14F-4D97-AF65-F5344CB8AC3E}">
        <p14:creationId xmlns:p14="http://schemas.microsoft.com/office/powerpoint/2010/main" val="375044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7F4E4FD-3BA3-473E-B7A8-0DF235177392}" vid="{32208431-F46B-44E9-B888-516CDC6490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EPC SPACE PPT Template</Template>
  <TotalTime>2124</TotalTime>
  <Words>2947</Words>
  <Application>Microsoft Office PowerPoint</Application>
  <PresentationFormat>Widescreen</PresentationFormat>
  <Paragraphs>1089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9" baseType="lpstr">
      <vt:lpstr>Arial</vt:lpstr>
      <vt:lpstr>Calibri</vt:lpstr>
      <vt:lpstr>Helvetica</vt:lpstr>
      <vt:lpstr>Office Theme</vt:lpstr>
      <vt:lpstr>VDS STRESS TEST</vt:lpstr>
      <vt:lpstr>PowerPoint Presentation</vt:lpstr>
      <vt:lpstr>Switching LIFE</vt:lpstr>
      <vt:lpstr>POF Life/Stress Switching Test Boards</vt:lpstr>
      <vt:lpstr>200V POF SWITCHING LIFE TEST RACK</vt:lpstr>
      <vt:lpstr>DUT Simplified Schematic</vt:lpstr>
      <vt:lpstr>20N18 Efficiency Normalized</vt:lpstr>
      <vt:lpstr>20N18 Efficiency  (raw data)</vt:lpstr>
      <vt:lpstr>RDSON NORMALIZED</vt:lpstr>
      <vt:lpstr>RDSON</vt:lpstr>
      <vt:lpstr>DRON Normalized</vt:lpstr>
      <vt:lpstr>DRON</vt:lpstr>
      <vt:lpstr>Vth Normalized</vt:lpstr>
      <vt:lpstr>Vth (raw data)</vt:lpstr>
      <vt:lpstr>Vth-Post RDSON Test</vt:lpstr>
      <vt:lpstr>Vth-POST-PRE DELTA</vt:lpstr>
      <vt:lpstr>IDSS</vt:lpstr>
      <vt:lpstr>IGSS</vt:lpstr>
      <vt:lpstr>Switching STRESS</vt:lpstr>
      <vt:lpstr>Case temps and SOA limits</vt:lpstr>
      <vt:lpstr>Switching Stress Parametric</vt:lpstr>
      <vt:lpstr>Switching Stress Parametric</vt:lpstr>
      <vt:lpstr>DC STRESS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 LIFE</vt:lpstr>
      <vt:lpstr>OVEN LOGS</vt:lpstr>
      <vt:lpstr>HTGB LIFE</vt:lpstr>
      <vt:lpstr>HTGB LIFE</vt:lpstr>
      <vt:lpstr>HTGB</vt:lpstr>
      <vt:lpstr>HTGB</vt:lpstr>
      <vt:lpstr>HTGB</vt:lpstr>
      <vt:lpstr>HTGB</vt:lpstr>
      <vt:lpstr>HTGB</vt:lpstr>
      <vt:lpstr>HTRB</vt:lpstr>
      <vt:lpstr>HTRB</vt:lpstr>
      <vt:lpstr>HTRB</vt:lpstr>
      <vt:lpstr>HTRB</vt:lpstr>
      <vt:lpstr>HTRB</vt:lpstr>
      <vt:lpstr>HTRB</vt:lpstr>
      <vt:lpstr>HTRB</vt:lpstr>
      <vt:lpstr>LIFE TEST SUMMARY HTGB</vt:lpstr>
      <vt:lpstr>LIFE TEST SUMMARY HTRB</vt:lpstr>
      <vt:lpstr>HTRB Failures XRAY 230V 100C</vt:lpstr>
      <vt:lpstr>HTRB Failures XRAY 250V  100C</vt:lpstr>
      <vt:lpstr>PowerPoint Presentation</vt:lpstr>
      <vt:lpstr>PowerPoint Presentation</vt:lpstr>
      <vt:lpstr>HTRB Failures XRAY 200V 130C</vt:lpstr>
      <vt:lpstr>HTRB Failures XRAY 200V 130C</vt:lpstr>
      <vt:lpstr>HTRB Failures XRAY 230V 130C</vt:lpstr>
      <vt:lpstr>HTRB Failures XRAY 230V 130C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Renee Yawger</dc:creator>
  <cp:lastModifiedBy>Shmoil Pourdavoud</cp:lastModifiedBy>
  <cp:revision>222</cp:revision>
  <dcterms:created xsi:type="dcterms:W3CDTF">2020-04-15T23:34:04Z</dcterms:created>
  <dcterms:modified xsi:type="dcterms:W3CDTF">2024-10-24T06:36:02Z</dcterms:modified>
</cp:coreProperties>
</file>